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32"/>
  </p:notesMasterIdLst>
  <p:sldIdLst>
    <p:sldId id="270" r:id="rId5"/>
    <p:sldId id="279" r:id="rId6"/>
    <p:sldId id="282" r:id="rId7"/>
    <p:sldId id="280" r:id="rId8"/>
    <p:sldId id="283" r:id="rId9"/>
    <p:sldId id="281" r:id="rId10"/>
    <p:sldId id="285" r:id="rId11"/>
    <p:sldId id="284" r:id="rId12"/>
    <p:sldId id="287" r:id="rId13"/>
    <p:sldId id="288" r:id="rId14"/>
    <p:sldId id="319" r:id="rId15"/>
    <p:sldId id="320" r:id="rId16"/>
    <p:sldId id="293" r:id="rId17"/>
    <p:sldId id="318" r:id="rId18"/>
    <p:sldId id="296" r:id="rId19"/>
    <p:sldId id="277" r:id="rId20"/>
    <p:sldId id="423" r:id="rId21"/>
    <p:sldId id="289" r:id="rId22"/>
    <p:sldId id="290" r:id="rId23"/>
    <p:sldId id="291" r:id="rId24"/>
    <p:sldId id="294" r:id="rId25"/>
    <p:sldId id="424" r:id="rId26"/>
    <p:sldId id="297" r:id="rId27"/>
    <p:sldId id="299" r:id="rId28"/>
    <p:sldId id="298" r:id="rId29"/>
    <p:sldId id="300" r:id="rId30"/>
    <p:sldId id="301"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40" autoAdjust="0"/>
    <p:restoredTop sz="94660"/>
  </p:normalViewPr>
  <p:slideViewPr>
    <p:cSldViewPr snapToGrid="0">
      <p:cViewPr varScale="1">
        <p:scale>
          <a:sx n="66" d="100"/>
          <a:sy n="66" d="100"/>
        </p:scale>
        <p:origin x="79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310C7C-5A38-481D-BBF6-EB566E3561F0}" type="datetimeFigureOut">
              <a:rPr lang="en-US" smtClean="0"/>
              <a:t>2/20/2026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9F8A2A-3ECB-428C-AEEB-C62979F49A50}" type="slidenum">
              <a:rPr lang="en-US" smtClean="0"/>
              <a:t>‹#›</a:t>
            </a:fld>
            <a:endParaRPr lang="en-US"/>
          </a:p>
        </p:txBody>
      </p:sp>
    </p:spTree>
    <p:extLst>
      <p:ext uri="{BB962C8B-B14F-4D97-AF65-F5344CB8AC3E}">
        <p14:creationId xmlns:p14="http://schemas.microsoft.com/office/powerpoint/2010/main" val="2945579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7B6E2CE-1665-4DC3-802D-4CF51ACD9B96}" type="slidenum">
              <a:rPr lang="en-US" smtClean="0"/>
              <a:t>14</a:t>
            </a:fld>
            <a:endParaRPr lang="en-US"/>
          </a:p>
        </p:txBody>
      </p:sp>
    </p:spTree>
    <p:extLst>
      <p:ext uri="{BB962C8B-B14F-4D97-AF65-F5344CB8AC3E}">
        <p14:creationId xmlns:p14="http://schemas.microsoft.com/office/powerpoint/2010/main" val="3191536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9F8A2A-3ECB-428C-AEEB-C62979F49A50}" type="slidenum">
              <a:rPr lang="en-US" smtClean="0"/>
              <a:t>16</a:t>
            </a:fld>
            <a:endParaRPr lang="en-US"/>
          </a:p>
        </p:txBody>
      </p:sp>
    </p:spTree>
    <p:extLst>
      <p:ext uri="{BB962C8B-B14F-4D97-AF65-F5344CB8AC3E}">
        <p14:creationId xmlns:p14="http://schemas.microsoft.com/office/powerpoint/2010/main" val="6187657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8B6A09-B37B-4280-A81E-A0A647834A62}" type="datetimeFigureOut">
              <a:rPr lang="en-US" smtClean="0"/>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B2277B-B7A1-4254-892E-784CEF5C284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1136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8B6A09-B37B-4280-A81E-A0A647834A62}" type="datetimeFigureOut">
              <a:rPr lang="en-US" smtClean="0"/>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2357652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8B6A09-B37B-4280-A81E-A0A647834A62}" type="datetimeFigureOut">
              <a:rPr lang="en-US" smtClean="0"/>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3275535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8B6A09-B37B-4280-A81E-A0A647834A62}" type="datetimeFigureOut">
              <a:rPr lang="en-US" smtClean="0"/>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2675711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8B6A09-B37B-4280-A81E-A0A647834A62}" type="datetimeFigureOut">
              <a:rPr lang="en-US" smtClean="0"/>
              <a:t>2/20/2026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B2277B-B7A1-4254-892E-784CEF5C284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218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8B6A09-B37B-4280-A81E-A0A647834A62}" type="datetimeFigureOut">
              <a:rPr lang="en-US" smtClean="0"/>
              <a:t>2/20/2026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3224886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8B6A09-B37B-4280-A81E-A0A647834A62}" type="datetimeFigureOut">
              <a:rPr lang="en-US" smtClean="0"/>
              <a:t>2/20/2026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524069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8B6A09-B37B-4280-A81E-A0A647834A62}" type="datetimeFigureOut">
              <a:rPr lang="en-US" smtClean="0"/>
              <a:t>2/20/2026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2835227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Date Placeholder 6"/>
          <p:cNvSpPr>
            <a:spLocks noGrp="1"/>
          </p:cNvSpPr>
          <p:nvPr>
            <p:ph type="dt" sz="half" idx="10"/>
          </p:nvPr>
        </p:nvSpPr>
        <p:spPr/>
        <p:txBody>
          <a:bodyPr/>
          <a:lstStyle/>
          <a:p>
            <a:fld id="{598B6A09-B37B-4280-A81E-A0A647834A62}" type="datetimeFigureOut">
              <a:rPr lang="en-US" smtClean="0"/>
              <a:t>2/20/2026</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3801253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98B6A09-B37B-4280-A81E-A0A647834A62}" type="datetimeFigureOut">
              <a:rPr lang="en-US" smtClean="0"/>
              <a:t>2/20/2026</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4B2277B-B7A1-4254-892E-784CEF5C284F}" type="slidenum">
              <a:rPr lang="en-US" smtClean="0"/>
              <a:t>‹#›</a:t>
            </a:fld>
            <a:endParaRPr lang="en-US"/>
          </a:p>
        </p:txBody>
      </p:sp>
    </p:spTree>
    <p:extLst>
      <p:ext uri="{BB962C8B-B14F-4D97-AF65-F5344CB8AC3E}">
        <p14:creationId xmlns:p14="http://schemas.microsoft.com/office/powerpoint/2010/main" val="2856469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8B6A09-B37B-4280-A81E-A0A647834A62}" type="datetimeFigureOut">
              <a:rPr lang="en-US" smtClean="0"/>
              <a:t>2/20/2026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B2277B-B7A1-4254-892E-784CEF5C284F}" type="slidenum">
              <a:rPr lang="en-US" smtClean="0"/>
              <a:t>‹#›</a:t>
            </a:fld>
            <a:endParaRPr lang="en-US"/>
          </a:p>
        </p:txBody>
      </p:sp>
    </p:spTree>
    <p:extLst>
      <p:ext uri="{BB962C8B-B14F-4D97-AF65-F5344CB8AC3E}">
        <p14:creationId xmlns:p14="http://schemas.microsoft.com/office/powerpoint/2010/main" val="1628153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98B6A09-B37B-4280-A81E-A0A647834A62}" type="datetimeFigureOut">
              <a:rPr lang="en-US" smtClean="0"/>
              <a:t>2/20/2026</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4B2277B-B7A1-4254-892E-784CEF5C284F}"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923480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StPSgqwCnVk&amp;t=34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ua.edu.lb/en/librar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owl.purdue.edu/owl/research_and_citation/ieee_style/index.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youtube.com/watch?v=iwNdNbKVrQA"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E95D6-132D-9D28-67BE-4350AC77D55F}"/>
              </a:ext>
            </a:extLst>
          </p:cNvPr>
          <p:cNvSpPr>
            <a:spLocks noGrp="1"/>
          </p:cNvSpPr>
          <p:nvPr>
            <p:ph type="ctrTitle"/>
          </p:nvPr>
        </p:nvSpPr>
        <p:spPr>
          <a:xfrm>
            <a:off x="1097280" y="758952"/>
            <a:ext cx="11203388" cy="3566160"/>
          </a:xfrm>
        </p:spPr>
        <p:txBody>
          <a:bodyPr>
            <a:normAutofit fontScale="90000"/>
          </a:bodyPr>
          <a:lstStyle/>
          <a:p>
            <a:br>
              <a:rPr lang="en-US" dirty="0"/>
            </a:br>
            <a:br>
              <a:rPr lang="en-US" dirty="0"/>
            </a:br>
            <a:br>
              <a:rPr lang="en-US" dirty="0"/>
            </a:br>
            <a:r>
              <a:rPr lang="en-US" dirty="0"/>
              <a:t>Communication Skills for Engineers (COMM 402-EC10)</a:t>
            </a:r>
            <a:br>
              <a:rPr lang="en-US" dirty="0"/>
            </a:br>
            <a:br>
              <a:rPr lang="en-US" dirty="0"/>
            </a:br>
            <a:r>
              <a:rPr lang="en-US" dirty="0"/>
              <a:t>Week 4 – Sessions 7&amp;8</a:t>
            </a:r>
          </a:p>
        </p:txBody>
      </p:sp>
      <p:sp>
        <p:nvSpPr>
          <p:cNvPr id="3" name="Subtitle 2">
            <a:extLst>
              <a:ext uri="{FF2B5EF4-FFF2-40B4-BE49-F238E27FC236}">
                <a16:creationId xmlns:a16="http://schemas.microsoft.com/office/drawing/2014/main" id="{8A24731D-56A4-66D7-2072-34B985288C67}"/>
              </a:ext>
            </a:extLst>
          </p:cNvPr>
          <p:cNvSpPr>
            <a:spLocks noGrp="1"/>
          </p:cNvSpPr>
          <p:nvPr>
            <p:ph type="subTitle" idx="1"/>
          </p:nvPr>
        </p:nvSpPr>
        <p:spPr/>
        <p:txBody>
          <a:bodyPr/>
          <a:lstStyle/>
          <a:p>
            <a:r>
              <a:rPr lang="en-US" dirty="0"/>
              <a:t>Prepared by Stefany Salemeh</a:t>
            </a:r>
          </a:p>
        </p:txBody>
      </p:sp>
    </p:spTree>
    <p:extLst>
      <p:ext uri="{BB962C8B-B14F-4D97-AF65-F5344CB8AC3E}">
        <p14:creationId xmlns:p14="http://schemas.microsoft.com/office/powerpoint/2010/main" val="2631469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33817-2BA9-8BB6-E812-EDD7C1F83D4D}"/>
              </a:ext>
            </a:extLst>
          </p:cNvPr>
          <p:cNvSpPr>
            <a:spLocks noGrp="1"/>
          </p:cNvSpPr>
          <p:nvPr>
            <p:ph type="title"/>
          </p:nvPr>
        </p:nvSpPr>
        <p:spPr>
          <a:xfrm>
            <a:off x="230588" y="-438776"/>
            <a:ext cx="10058400" cy="1450757"/>
          </a:xfrm>
        </p:spPr>
        <p:txBody>
          <a:bodyPr/>
          <a:lstStyle/>
          <a:p>
            <a:r>
              <a:rPr lang="en-US" dirty="0"/>
              <a:t>Further Examples:</a:t>
            </a:r>
          </a:p>
        </p:txBody>
      </p:sp>
      <p:sp>
        <p:nvSpPr>
          <p:cNvPr id="3" name="Content Placeholder 2">
            <a:extLst>
              <a:ext uri="{FF2B5EF4-FFF2-40B4-BE49-F238E27FC236}">
                <a16:creationId xmlns:a16="http://schemas.microsoft.com/office/drawing/2014/main" id="{A795BFAE-063B-06DB-DAE2-D472265D809D}"/>
              </a:ext>
            </a:extLst>
          </p:cNvPr>
          <p:cNvSpPr>
            <a:spLocks noGrp="1"/>
          </p:cNvSpPr>
          <p:nvPr>
            <p:ph idx="1"/>
          </p:nvPr>
        </p:nvSpPr>
        <p:spPr>
          <a:xfrm>
            <a:off x="1097280" y="1439186"/>
            <a:ext cx="10058400" cy="5132211"/>
          </a:xfrm>
        </p:spPr>
        <p:txBody>
          <a:bodyPr>
            <a:normAutofit lnSpcReduction="10000"/>
          </a:bodyPr>
          <a:lstStyle/>
          <a:p>
            <a:r>
              <a:rPr lang="en-US" sz="2200" dirty="0"/>
              <a:t>A recent study published in the Journal of Neuroscience by researchers at Duke University demonstrates just how problematic sleep deprivation can be for compulsive gamblers.</a:t>
            </a:r>
          </a:p>
          <a:p>
            <a:r>
              <a:rPr lang="en-US" sz="2200" dirty="0"/>
              <a:t>A December 2013 report from the U.S. Department of Agriculture found that due to improved logistics, technology, and transportation, we now import the same amount of fresh fruit as we produce domestically. That’s why you’re able to eat avocados, kiwis, strawberries, and blueberries year-round.</a:t>
            </a:r>
          </a:p>
          <a:p>
            <a:r>
              <a:rPr lang="en-US" sz="2200" dirty="0"/>
              <a:t>In an interview I conducted for this speech, Professor Elinor Sanchez of the Political Science Department said that the impact of lobbyists has so corrupted the American political system that many people have lost their faith in government to serve the public good.</a:t>
            </a:r>
          </a:p>
          <a:p>
            <a:r>
              <a:rPr lang="en-US" sz="2200" dirty="0"/>
              <a:t>In last month’s issue of Atlantic Monthly, senior editor Derek Thompson investigated employment patterns in the United States. He found that despite fears about part-time jobs becoming the new norm, we’re actually creating 225 full-time jobs for every new part-time job</a:t>
            </a:r>
            <a:r>
              <a:rPr lang="en-US" dirty="0"/>
              <a:t>.</a:t>
            </a:r>
          </a:p>
        </p:txBody>
      </p:sp>
    </p:spTree>
    <p:extLst>
      <p:ext uri="{BB962C8B-B14F-4D97-AF65-F5344CB8AC3E}">
        <p14:creationId xmlns:p14="http://schemas.microsoft.com/office/powerpoint/2010/main" val="4091408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7EA15-A4FC-39AD-6576-36D8E3ABEC8D}"/>
              </a:ext>
            </a:extLst>
          </p:cNvPr>
          <p:cNvSpPr>
            <a:spLocks noGrp="1"/>
          </p:cNvSpPr>
          <p:nvPr>
            <p:ph type="title"/>
          </p:nvPr>
        </p:nvSpPr>
        <p:spPr>
          <a:xfrm>
            <a:off x="4657797" y="1614700"/>
            <a:ext cx="6929258" cy="3686015"/>
          </a:xfrm>
        </p:spPr>
        <p:txBody>
          <a:bodyPr vert="horz" lIns="91440" tIns="45720" rIns="91440" bIns="45720" rtlCol="0" anchor="b">
            <a:normAutofit/>
          </a:bodyPr>
          <a:lstStyle/>
          <a:p>
            <a:r>
              <a:rPr lang="en-US" sz="8000" dirty="0">
                <a:solidFill>
                  <a:schemeClr val="tx1">
                    <a:lumMod val="85000"/>
                    <a:lumOff val="15000"/>
                  </a:schemeClr>
                </a:solidFill>
              </a:rPr>
              <a:t>How to structure your speech</a:t>
            </a:r>
          </a:p>
        </p:txBody>
      </p:sp>
      <p:pic>
        <p:nvPicPr>
          <p:cNvPr id="7" name="Picture 6" descr="A green and black text&#10;&#10;AI-generated content may be incorrect.">
            <a:extLst>
              <a:ext uri="{FF2B5EF4-FFF2-40B4-BE49-F238E27FC236}">
                <a16:creationId xmlns:a16="http://schemas.microsoft.com/office/drawing/2014/main" id="{78CD088D-1FBA-1489-C6EB-39AA87AB19C2}"/>
              </a:ext>
            </a:extLst>
          </p:cNvPr>
          <p:cNvPicPr>
            <a:picLocks noChangeAspect="1"/>
          </p:cNvPicPr>
          <p:nvPr/>
        </p:nvPicPr>
        <p:blipFill>
          <a:blip r:embed="rId2"/>
          <a:stretch>
            <a:fillRect/>
          </a:stretch>
        </p:blipFill>
        <p:spPr>
          <a:xfrm>
            <a:off x="634000" y="1024753"/>
            <a:ext cx="3435576" cy="1179894"/>
          </a:xfrm>
          <a:prstGeom prst="rect">
            <a:avLst/>
          </a:prstGeom>
        </p:spPr>
      </p:pic>
      <p:pic>
        <p:nvPicPr>
          <p:cNvPr id="9" name="Picture 8" descr="A green rectangle with black text&#10;&#10;AI-generated content may be incorrect.">
            <a:extLst>
              <a:ext uri="{FF2B5EF4-FFF2-40B4-BE49-F238E27FC236}">
                <a16:creationId xmlns:a16="http://schemas.microsoft.com/office/drawing/2014/main" id="{1B06493C-46DF-3632-6170-A10DFE0C09AF}"/>
              </a:ext>
            </a:extLst>
          </p:cNvPr>
          <p:cNvPicPr>
            <a:picLocks noChangeAspect="1"/>
          </p:cNvPicPr>
          <p:nvPr/>
        </p:nvPicPr>
        <p:blipFill>
          <a:blip r:embed="rId3"/>
          <a:stretch>
            <a:fillRect/>
          </a:stretch>
        </p:blipFill>
        <p:spPr>
          <a:xfrm>
            <a:off x="621064" y="2546309"/>
            <a:ext cx="3446682" cy="1206338"/>
          </a:xfrm>
          <a:prstGeom prst="rect">
            <a:avLst/>
          </a:prstGeom>
        </p:spPr>
      </p:pic>
      <p:pic>
        <p:nvPicPr>
          <p:cNvPr id="11" name="Picture 10" descr="A green and black rectangle with black text&#10;&#10;AI-generated content may be incorrect.">
            <a:extLst>
              <a:ext uri="{FF2B5EF4-FFF2-40B4-BE49-F238E27FC236}">
                <a16:creationId xmlns:a16="http://schemas.microsoft.com/office/drawing/2014/main" id="{60F2C0BF-95EE-9106-A7A5-00D6AF2077AA}"/>
              </a:ext>
            </a:extLst>
          </p:cNvPr>
          <p:cNvPicPr>
            <a:picLocks noChangeAspect="1"/>
          </p:cNvPicPr>
          <p:nvPr/>
        </p:nvPicPr>
        <p:blipFill>
          <a:blip r:embed="rId4"/>
          <a:stretch>
            <a:fillRect/>
          </a:stretch>
        </p:blipFill>
        <p:spPr>
          <a:xfrm>
            <a:off x="621064" y="4110309"/>
            <a:ext cx="3446682" cy="1110340"/>
          </a:xfrm>
          <a:prstGeom prst="rect">
            <a:avLst/>
          </a:prstGeom>
        </p:spPr>
      </p:pic>
    </p:spTree>
    <p:extLst>
      <p:ext uri="{BB962C8B-B14F-4D97-AF65-F5344CB8AC3E}">
        <p14:creationId xmlns:p14="http://schemas.microsoft.com/office/powerpoint/2010/main" val="3641736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2E28-B8AF-74B8-C6F4-D698A592575C}"/>
              </a:ext>
            </a:extLst>
          </p:cNvPr>
          <p:cNvSpPr>
            <a:spLocks noGrp="1"/>
          </p:cNvSpPr>
          <p:nvPr>
            <p:ph type="title"/>
          </p:nvPr>
        </p:nvSpPr>
        <p:spPr/>
        <p:txBody>
          <a:bodyPr/>
          <a:lstStyle/>
          <a:p>
            <a:r>
              <a:rPr lang="en-US" dirty="0"/>
              <a:t>Informative Speech Example</a:t>
            </a:r>
          </a:p>
        </p:txBody>
      </p:sp>
      <p:sp>
        <p:nvSpPr>
          <p:cNvPr id="3" name="Content Placeholder 2">
            <a:extLst>
              <a:ext uri="{FF2B5EF4-FFF2-40B4-BE49-F238E27FC236}">
                <a16:creationId xmlns:a16="http://schemas.microsoft.com/office/drawing/2014/main" id="{6CD0980F-BBDD-E47C-37D9-D0CFE0FF6439}"/>
              </a:ext>
            </a:extLst>
          </p:cNvPr>
          <p:cNvSpPr>
            <a:spLocks noGrp="1"/>
          </p:cNvSpPr>
          <p:nvPr>
            <p:ph idx="1"/>
          </p:nvPr>
        </p:nvSpPr>
        <p:spPr>
          <a:xfrm>
            <a:off x="1036320" y="1737360"/>
            <a:ext cx="10058400" cy="4023360"/>
          </a:xfrm>
        </p:spPr>
        <p:txBody>
          <a:bodyPr/>
          <a:lstStyle/>
          <a:p>
            <a:endParaRPr lang="en-US" dirty="0"/>
          </a:p>
          <a:p>
            <a:r>
              <a:rPr lang="en-US" dirty="0">
                <a:hlinkClick r:id="rId2"/>
              </a:rPr>
              <a:t>https://www.youtube.com/watch?v=StPSgqwCnVk&amp;t=34s</a:t>
            </a:r>
            <a:endParaRPr lang="en-US" dirty="0"/>
          </a:p>
          <a:p>
            <a:endParaRPr lang="en-US" dirty="0"/>
          </a:p>
        </p:txBody>
      </p:sp>
    </p:spTree>
    <p:extLst>
      <p:ext uri="{BB962C8B-B14F-4D97-AF65-F5344CB8AC3E}">
        <p14:creationId xmlns:p14="http://schemas.microsoft.com/office/powerpoint/2010/main" val="2186839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985DAE5-B6AA-4460-474A-7ECF7ABD0D9C}"/>
              </a:ext>
            </a:extLst>
          </p:cNvPr>
          <p:cNvSpPr txBox="1"/>
          <p:nvPr/>
        </p:nvSpPr>
        <p:spPr>
          <a:xfrm>
            <a:off x="510208" y="492982"/>
            <a:ext cx="11171583" cy="5632311"/>
          </a:xfrm>
          <a:prstGeom prst="rect">
            <a:avLst/>
          </a:prstGeom>
          <a:noFill/>
        </p:spPr>
        <p:txBody>
          <a:bodyPr wrap="square">
            <a:spAutoFit/>
          </a:bodyPr>
          <a:lstStyle/>
          <a:p>
            <a:r>
              <a:rPr lang="en-US" sz="2000" dirty="0"/>
              <a:t>For my Aunt Josefina, life can be empty, even though she’s surrounded by tons of stuff. Walking into her living room, you’ll see stacks of magazines and newspapers, piles of clean and dirty laundry, and boxes of collectible figurines. But you won’t find a place to sit down. In her kitchen, you’ll see towers of dishes, scores of empty two-liter bottles, and over a dozen trash bags. But you won’t see a kitchen table.</a:t>
            </a:r>
          </a:p>
          <a:p>
            <a:endParaRPr lang="en-US" sz="2000" dirty="0"/>
          </a:p>
          <a:p>
            <a:r>
              <a:rPr lang="en-US" sz="2000" dirty="0"/>
              <a:t>Some people say Aunt Josefina is lazy. Others say she’s just dirty. But my family and I know the truth: Aunt Josefina suffers from a mental disorder known as Collyer’s Syndrome, or </a:t>
            </a:r>
            <a:r>
              <a:rPr lang="en-US" sz="2000" dirty="0" err="1"/>
              <a:t>disposophobia</a:t>
            </a:r>
            <a:r>
              <a:rPr lang="en-US" sz="2000" dirty="0"/>
              <a:t>. But you probably know it by its most common name: compulsive hoarding. Those who suffer from compulsive hoarding can’t bring themselves to get rid of anything. It doesn’t matter if the things are valuable; it only matters that they hold on to them.</a:t>
            </a:r>
          </a:p>
          <a:p>
            <a:endParaRPr lang="en-US" sz="2000" dirty="0"/>
          </a:p>
          <a:p>
            <a:r>
              <a:rPr lang="en-US" sz="2000" dirty="0"/>
              <a:t>Over the years, my family and I have become painfully aware of what life is like for a compulsive hoarder. But until researching the topic for this speech, I had no idea how widespread the disorder was. Gail </a:t>
            </a:r>
            <a:r>
              <a:rPr lang="en-US" sz="2000" dirty="0" err="1"/>
              <a:t>Steketee</a:t>
            </a:r>
            <a:r>
              <a:rPr lang="en-US" sz="2000" dirty="0"/>
              <a:t> and Randy Frost, authors of Stuff: Compulsive Hoarding and the Meaning of Things, report that anywhere from 6 million to 15 million Americans are compulsive hoarders.</a:t>
            </a:r>
          </a:p>
          <a:p>
            <a:endParaRPr lang="en-US" sz="2000" dirty="0"/>
          </a:p>
          <a:p>
            <a:r>
              <a:rPr lang="en-US" sz="2000" dirty="0"/>
              <a:t>Today I would like to introduce you to the world of compulsive hoarding. I will show you the seriousness of the problem, the impact it can have on individuals and families, and the ways it can be treated.</a:t>
            </a:r>
          </a:p>
        </p:txBody>
      </p:sp>
      <p:sp>
        <p:nvSpPr>
          <p:cNvPr id="2" name="TextBox 1">
            <a:extLst>
              <a:ext uri="{FF2B5EF4-FFF2-40B4-BE49-F238E27FC236}">
                <a16:creationId xmlns:a16="http://schemas.microsoft.com/office/drawing/2014/main" id="{3E93A8DB-36AA-7C31-F66F-8AE7CE58B96B}"/>
              </a:ext>
            </a:extLst>
          </p:cNvPr>
          <p:cNvSpPr txBox="1"/>
          <p:nvPr/>
        </p:nvSpPr>
        <p:spPr>
          <a:xfrm>
            <a:off x="2308492" y="1908753"/>
            <a:ext cx="7575013" cy="2800767"/>
          </a:xfrm>
          <a:prstGeom prst="rect">
            <a:avLst/>
          </a:prstGeom>
          <a:solidFill>
            <a:schemeClr val="accent2"/>
          </a:solidFill>
        </p:spPr>
        <p:txBody>
          <a:bodyPr wrap="square" rtlCol="0">
            <a:spAutoFit/>
          </a:bodyPr>
          <a:lstStyle/>
          <a:p>
            <a:r>
              <a:rPr lang="en-US" sz="8800" dirty="0">
                <a:solidFill>
                  <a:schemeClr val="bg1"/>
                </a:solidFill>
              </a:rPr>
              <a:t>INTRODUCTION EXAMPLE</a:t>
            </a:r>
          </a:p>
        </p:txBody>
      </p:sp>
    </p:spTree>
    <p:extLst>
      <p:ext uri="{BB962C8B-B14F-4D97-AF65-F5344CB8AC3E}">
        <p14:creationId xmlns:p14="http://schemas.microsoft.com/office/powerpoint/2010/main" val="28965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3CB95-39E7-48C5-E630-49A8171205E3}"/>
              </a:ext>
            </a:extLst>
          </p:cNvPr>
          <p:cNvSpPr>
            <a:spLocks noGrp="1"/>
          </p:cNvSpPr>
          <p:nvPr>
            <p:ph type="title"/>
          </p:nvPr>
        </p:nvSpPr>
        <p:spPr/>
        <p:txBody>
          <a:bodyPr/>
          <a:lstStyle/>
          <a:p>
            <a:r>
              <a:rPr lang="en-US" dirty="0"/>
              <a:t>The Introduction</a:t>
            </a:r>
          </a:p>
        </p:txBody>
      </p:sp>
      <p:sp>
        <p:nvSpPr>
          <p:cNvPr id="3" name="Content Placeholder 2">
            <a:extLst>
              <a:ext uri="{FF2B5EF4-FFF2-40B4-BE49-F238E27FC236}">
                <a16:creationId xmlns:a16="http://schemas.microsoft.com/office/drawing/2014/main" id="{78EB41BC-B020-5D95-727A-C420817F4309}"/>
              </a:ext>
            </a:extLst>
          </p:cNvPr>
          <p:cNvSpPr>
            <a:spLocks noGrp="1"/>
          </p:cNvSpPr>
          <p:nvPr>
            <p:ph idx="1"/>
          </p:nvPr>
        </p:nvSpPr>
        <p:spPr/>
        <p:txBody>
          <a:bodyPr>
            <a:normAutofit lnSpcReduction="10000"/>
          </a:bodyPr>
          <a:lstStyle/>
          <a:p>
            <a:r>
              <a:rPr lang="en-US" sz="3200" dirty="0"/>
              <a:t>In most speech situations, the introduction has five objectives:</a:t>
            </a:r>
          </a:p>
          <a:p>
            <a:pPr lvl="1">
              <a:lnSpc>
                <a:spcPct val="100000"/>
              </a:lnSpc>
            </a:pPr>
            <a:r>
              <a:rPr lang="en-US" sz="3200" dirty="0"/>
              <a:t>Get the attention and interest of your audience.</a:t>
            </a:r>
          </a:p>
          <a:p>
            <a:pPr marL="201168" lvl="1" indent="0">
              <a:lnSpc>
                <a:spcPct val="100000"/>
              </a:lnSpc>
              <a:buNone/>
            </a:pPr>
            <a:r>
              <a:rPr lang="en-US" sz="2800" dirty="0"/>
              <a:t>	Startle the audience, question them, quote, or tell a story.</a:t>
            </a:r>
          </a:p>
          <a:p>
            <a:pPr lvl="1">
              <a:lnSpc>
                <a:spcPct val="100000"/>
              </a:lnSpc>
            </a:pPr>
            <a:r>
              <a:rPr lang="en-US" sz="3200" dirty="0"/>
              <a:t>Reveal the topic of your speech.</a:t>
            </a:r>
          </a:p>
          <a:p>
            <a:pPr lvl="1">
              <a:lnSpc>
                <a:spcPct val="100000"/>
              </a:lnSpc>
            </a:pPr>
            <a:r>
              <a:rPr lang="en-US" sz="3200" dirty="0"/>
              <a:t>Establish your credibility and goodwill.</a:t>
            </a:r>
          </a:p>
          <a:p>
            <a:pPr lvl="1">
              <a:lnSpc>
                <a:spcPct val="100000"/>
              </a:lnSpc>
            </a:pPr>
            <a:r>
              <a:rPr lang="en-US" sz="3200" dirty="0"/>
              <a:t>Establish audience relevance.</a:t>
            </a:r>
          </a:p>
          <a:p>
            <a:pPr lvl="1">
              <a:lnSpc>
                <a:spcPct val="100000"/>
              </a:lnSpc>
            </a:pPr>
            <a:r>
              <a:rPr lang="en-US" sz="3200" dirty="0"/>
              <a:t>Preview the body of the speech (state your central idea)</a:t>
            </a:r>
          </a:p>
        </p:txBody>
      </p:sp>
    </p:spTree>
    <p:extLst>
      <p:ext uri="{BB962C8B-B14F-4D97-AF65-F5344CB8AC3E}">
        <p14:creationId xmlns:p14="http://schemas.microsoft.com/office/powerpoint/2010/main" val="3592240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3734CDA-1CE8-4F1C-B0B3-AAB252B01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E193EE-9CDD-F281-8C55-C8FECFA16754}"/>
              </a:ext>
            </a:extLst>
          </p:cNvPr>
          <p:cNvSpPr>
            <a:spLocks noGrp="1"/>
          </p:cNvSpPr>
          <p:nvPr>
            <p:ph type="title"/>
          </p:nvPr>
        </p:nvSpPr>
        <p:spPr>
          <a:xfrm>
            <a:off x="4974771" y="634946"/>
            <a:ext cx="6574972" cy="1450757"/>
          </a:xfrm>
        </p:spPr>
        <p:txBody>
          <a:bodyPr>
            <a:normAutofit/>
          </a:bodyPr>
          <a:lstStyle/>
          <a:p>
            <a:r>
              <a:rPr lang="en-US" dirty="0"/>
              <a:t>Tips for the Introduction</a:t>
            </a:r>
          </a:p>
        </p:txBody>
      </p:sp>
      <p:pic>
        <p:nvPicPr>
          <p:cNvPr id="7" name="Graphic 6" descr="Marketing">
            <a:extLst>
              <a:ext uri="{FF2B5EF4-FFF2-40B4-BE49-F238E27FC236}">
                <a16:creationId xmlns:a16="http://schemas.microsoft.com/office/drawing/2014/main" id="{64DBA68C-5146-F7E0-B0D9-A101AA155BE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3999" y="1296626"/>
            <a:ext cx="4001315" cy="4001315"/>
          </a:xfrm>
          <a:prstGeom prst="rect">
            <a:avLst/>
          </a:prstGeom>
        </p:spPr>
      </p:pic>
      <p:cxnSp>
        <p:nvCxnSpPr>
          <p:cNvPr id="12" name="Straight Connector 11">
            <a:extLst>
              <a:ext uri="{FF2B5EF4-FFF2-40B4-BE49-F238E27FC236}">
                <a16:creationId xmlns:a16="http://schemas.microsoft.com/office/drawing/2014/main" id="{D7143990-FA50-4B23-AE6D-E17D22F5267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2649382-6AD5-4900-7936-4048529F4C12}"/>
              </a:ext>
            </a:extLst>
          </p:cNvPr>
          <p:cNvSpPr>
            <a:spLocks noGrp="1"/>
          </p:cNvSpPr>
          <p:nvPr>
            <p:ph idx="1"/>
          </p:nvPr>
        </p:nvSpPr>
        <p:spPr>
          <a:xfrm>
            <a:off x="4974769" y="2198914"/>
            <a:ext cx="6574973" cy="3670180"/>
          </a:xfrm>
        </p:spPr>
        <p:txBody>
          <a:bodyPr>
            <a:normAutofit/>
          </a:bodyPr>
          <a:lstStyle/>
          <a:p>
            <a:r>
              <a:rPr lang="en-US" sz="2400" dirty="0"/>
              <a:t>1. Keep the introduction brief (about 10 to 20 percent of your speech).</a:t>
            </a:r>
          </a:p>
          <a:p>
            <a:r>
              <a:rPr lang="en-US" sz="2400" dirty="0"/>
              <a:t>2. Be creative in devising your introduction.</a:t>
            </a:r>
          </a:p>
          <a:p>
            <a:r>
              <a:rPr lang="en-US" sz="2400" dirty="0"/>
              <a:t>3. Don’t worry about the introduction until after writing the body of your speech and after determining your main points.</a:t>
            </a:r>
          </a:p>
          <a:p>
            <a:r>
              <a:rPr lang="en-US" sz="2400" dirty="0"/>
              <a:t>4. Don’t start your speech until the audience is quieted down and focused on you.</a:t>
            </a:r>
          </a:p>
        </p:txBody>
      </p:sp>
      <p:sp>
        <p:nvSpPr>
          <p:cNvPr id="14" name="Rectangle 13">
            <a:extLst>
              <a:ext uri="{FF2B5EF4-FFF2-40B4-BE49-F238E27FC236}">
                <a16:creationId xmlns:a16="http://schemas.microsoft.com/office/drawing/2014/main" id="{29765C2F-E3D0-4261-9A4A-F97B2C609A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6" name="Rectangle 15">
            <a:extLst>
              <a:ext uri="{FF2B5EF4-FFF2-40B4-BE49-F238E27FC236}">
                <a16:creationId xmlns:a16="http://schemas.microsoft.com/office/drawing/2014/main" id="{6638892E-C2A5-4DB9-B4D3-22B4DA4B3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29039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1CB1B-1628-9634-B80B-440E4529D947}"/>
              </a:ext>
            </a:extLst>
          </p:cNvPr>
          <p:cNvSpPr>
            <a:spLocks noGrp="1"/>
          </p:cNvSpPr>
          <p:nvPr>
            <p:ph type="title"/>
          </p:nvPr>
        </p:nvSpPr>
        <p:spPr>
          <a:xfrm>
            <a:off x="1097280" y="429369"/>
            <a:ext cx="10058400" cy="3331598"/>
          </a:xfrm>
        </p:spPr>
        <p:txBody>
          <a:bodyPr>
            <a:normAutofit/>
          </a:bodyPr>
          <a:lstStyle/>
          <a:p>
            <a:pPr algn="l"/>
            <a:r>
              <a:rPr lang="en-US" dirty="0"/>
              <a:t>Central Idea: </a:t>
            </a:r>
            <a:br>
              <a:rPr lang="en-US" dirty="0"/>
            </a:br>
            <a:br>
              <a:rPr lang="en-US" dirty="0"/>
            </a:br>
            <a:r>
              <a:rPr lang="en-US" sz="2800" b="0" i="0" u="none" strike="noStrike" baseline="0" dirty="0">
                <a:latin typeface="+mn-lt"/>
              </a:rPr>
              <a:t>It is a concise statement of what you will say in your speech, and it usually crystallizes in your thinking after you have done your research and have decided on the main points of your speech. The central idea usually encapsulates the main points to be developed in the body of your speech.</a:t>
            </a:r>
            <a:endParaRPr lang="en-US" sz="2800" dirty="0">
              <a:latin typeface="+mn-lt"/>
            </a:endParaRPr>
          </a:p>
        </p:txBody>
      </p:sp>
      <p:sp>
        <p:nvSpPr>
          <p:cNvPr id="3" name="Content Placeholder 2">
            <a:extLst>
              <a:ext uri="{FF2B5EF4-FFF2-40B4-BE49-F238E27FC236}">
                <a16:creationId xmlns:a16="http://schemas.microsoft.com/office/drawing/2014/main" id="{9A066E85-6EBB-F613-9286-52E1248633A0}"/>
              </a:ext>
            </a:extLst>
          </p:cNvPr>
          <p:cNvSpPr>
            <a:spLocks noGrp="1"/>
          </p:cNvSpPr>
          <p:nvPr>
            <p:ph idx="1"/>
          </p:nvPr>
        </p:nvSpPr>
        <p:spPr>
          <a:xfrm>
            <a:off x="1097280" y="4235618"/>
            <a:ext cx="3069204" cy="614677"/>
          </a:xfrm>
        </p:spPr>
        <p:txBody>
          <a:bodyPr>
            <a:normAutofit/>
          </a:bodyPr>
          <a:lstStyle/>
          <a:p>
            <a:r>
              <a:rPr lang="en-US" sz="2400" b="0" i="0" u="none" strike="noStrike" baseline="0" dirty="0"/>
              <a:t>What are nanorobots?</a:t>
            </a:r>
            <a:endParaRPr lang="en-US" sz="2400" dirty="0"/>
          </a:p>
        </p:txBody>
      </p:sp>
      <p:sp>
        <p:nvSpPr>
          <p:cNvPr id="4" name="Content Placeholder 2">
            <a:extLst>
              <a:ext uri="{FF2B5EF4-FFF2-40B4-BE49-F238E27FC236}">
                <a16:creationId xmlns:a16="http://schemas.microsoft.com/office/drawing/2014/main" id="{0CDC5A87-D976-A24A-7545-D8947A881573}"/>
              </a:ext>
            </a:extLst>
          </p:cNvPr>
          <p:cNvSpPr txBox="1">
            <a:spLocks/>
          </p:cNvSpPr>
          <p:nvPr/>
        </p:nvSpPr>
        <p:spPr>
          <a:xfrm>
            <a:off x="1256306" y="5387953"/>
            <a:ext cx="3832529" cy="1470047"/>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sz="2400" b="0" i="0" u="none" strike="noStrike" baseline="0" dirty="0"/>
              <a:t>South Africa is an awesome place for a vacation.</a:t>
            </a:r>
            <a:endParaRPr lang="en-US" sz="2400" dirty="0"/>
          </a:p>
        </p:txBody>
      </p:sp>
      <p:sp>
        <p:nvSpPr>
          <p:cNvPr id="6" name="TextBox 5">
            <a:extLst>
              <a:ext uri="{FF2B5EF4-FFF2-40B4-BE49-F238E27FC236}">
                <a16:creationId xmlns:a16="http://schemas.microsoft.com/office/drawing/2014/main" id="{9E17F813-BB0E-3B20-266E-00DCA22E0F69}"/>
              </a:ext>
            </a:extLst>
          </p:cNvPr>
          <p:cNvSpPr txBox="1"/>
          <p:nvPr/>
        </p:nvSpPr>
        <p:spPr>
          <a:xfrm>
            <a:off x="5385021" y="3712204"/>
            <a:ext cx="6094674" cy="1200329"/>
          </a:xfrm>
          <a:prstGeom prst="rect">
            <a:avLst/>
          </a:prstGeom>
          <a:solidFill>
            <a:schemeClr val="accent2">
              <a:lumMod val="50000"/>
            </a:schemeClr>
          </a:solidFill>
        </p:spPr>
        <p:txBody>
          <a:bodyPr wrap="square">
            <a:spAutoFit/>
          </a:bodyPr>
          <a:lstStyle/>
          <a:p>
            <a:pPr algn="l"/>
            <a:r>
              <a:rPr lang="en-US" sz="2400" b="0" i="0" u="none" strike="noStrike" baseline="0" dirty="0">
                <a:solidFill>
                  <a:schemeClr val="bg1"/>
                </a:solidFill>
              </a:rPr>
              <a:t>Microscopic in size, nanorobots are being developed for use in medicine, weaponry, and daily life.</a:t>
            </a:r>
            <a:endParaRPr lang="en-US" sz="2400" dirty="0">
              <a:solidFill>
                <a:schemeClr val="bg1"/>
              </a:solidFill>
            </a:endParaRPr>
          </a:p>
        </p:txBody>
      </p:sp>
      <p:sp>
        <p:nvSpPr>
          <p:cNvPr id="8" name="TextBox 7">
            <a:extLst>
              <a:ext uri="{FF2B5EF4-FFF2-40B4-BE49-F238E27FC236}">
                <a16:creationId xmlns:a16="http://schemas.microsoft.com/office/drawing/2014/main" id="{10ACA56F-8575-ADB3-C3F9-DBB93A5914DA}"/>
              </a:ext>
            </a:extLst>
          </p:cNvPr>
          <p:cNvSpPr txBox="1"/>
          <p:nvPr/>
        </p:nvSpPr>
        <p:spPr>
          <a:xfrm>
            <a:off x="5385021" y="5206732"/>
            <a:ext cx="6094674" cy="1200329"/>
          </a:xfrm>
          <a:prstGeom prst="rect">
            <a:avLst/>
          </a:prstGeom>
          <a:solidFill>
            <a:schemeClr val="accent2">
              <a:lumMod val="50000"/>
            </a:schemeClr>
          </a:solidFill>
        </p:spPr>
        <p:txBody>
          <a:bodyPr wrap="square">
            <a:spAutoFit/>
          </a:bodyPr>
          <a:lstStyle/>
          <a:p>
            <a:r>
              <a:rPr lang="en-US" sz="2400" dirty="0">
                <a:solidFill>
                  <a:schemeClr val="bg1"/>
                </a:solidFill>
              </a:rPr>
              <a:t>South Africa has many attractions for vacationers, including beautiful scenery, exotic wildlife, and bustling cities.</a:t>
            </a:r>
          </a:p>
        </p:txBody>
      </p:sp>
      <p:pic>
        <p:nvPicPr>
          <p:cNvPr id="10" name="Picture 9" descr="A red and white target with an arrow&#10;&#10;AI-generated content may be incorrect.">
            <a:extLst>
              <a:ext uri="{FF2B5EF4-FFF2-40B4-BE49-F238E27FC236}">
                <a16:creationId xmlns:a16="http://schemas.microsoft.com/office/drawing/2014/main" id="{3F741F61-B0CF-79D9-239C-333F7E934B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5047" y="154661"/>
            <a:ext cx="1882014" cy="1277417"/>
          </a:xfrm>
          <a:prstGeom prst="rect">
            <a:avLst/>
          </a:prstGeom>
        </p:spPr>
      </p:pic>
    </p:spTree>
    <p:extLst>
      <p:ext uri="{BB962C8B-B14F-4D97-AF65-F5344CB8AC3E}">
        <p14:creationId xmlns:p14="http://schemas.microsoft.com/office/powerpoint/2010/main" val="592575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2BC34-2265-2D97-04A4-03D6D4DD18AC}"/>
              </a:ext>
            </a:extLst>
          </p:cNvPr>
          <p:cNvSpPr>
            <a:spLocks noGrp="1"/>
          </p:cNvSpPr>
          <p:nvPr>
            <p:ph type="title"/>
          </p:nvPr>
        </p:nvSpPr>
        <p:spPr>
          <a:xfrm>
            <a:off x="1097279" y="286603"/>
            <a:ext cx="10356783" cy="1450757"/>
          </a:xfrm>
        </p:spPr>
        <p:txBody>
          <a:bodyPr/>
          <a:lstStyle/>
          <a:p>
            <a:r>
              <a:rPr lang="en-US" dirty="0"/>
              <a:t>Body Paragraphs</a:t>
            </a:r>
          </a:p>
        </p:txBody>
      </p:sp>
      <p:sp>
        <p:nvSpPr>
          <p:cNvPr id="3" name="Content Placeholder 2">
            <a:extLst>
              <a:ext uri="{FF2B5EF4-FFF2-40B4-BE49-F238E27FC236}">
                <a16:creationId xmlns:a16="http://schemas.microsoft.com/office/drawing/2014/main" id="{13C18C8B-FE92-18DE-33DF-0E54AF1D90F3}"/>
              </a:ext>
            </a:extLst>
          </p:cNvPr>
          <p:cNvSpPr>
            <a:spLocks noGrp="1"/>
          </p:cNvSpPr>
          <p:nvPr>
            <p:ph idx="1"/>
          </p:nvPr>
        </p:nvSpPr>
        <p:spPr>
          <a:xfrm>
            <a:off x="1097280" y="1845733"/>
            <a:ext cx="10058400" cy="4157501"/>
          </a:xfrm>
        </p:spPr>
        <p:txBody>
          <a:bodyPr>
            <a:normAutofit/>
          </a:bodyPr>
          <a:lstStyle/>
          <a:p>
            <a:pPr>
              <a:buFont typeface="Wingdings" panose="05000000000000000000" pitchFamily="2" charset="2"/>
              <a:buChar char="Ø"/>
            </a:pPr>
            <a:r>
              <a:rPr lang="en-US" sz="3200" dirty="0"/>
              <a:t> Main Point </a:t>
            </a:r>
          </a:p>
          <a:p>
            <a:pPr>
              <a:buFont typeface="Wingdings" panose="05000000000000000000" pitchFamily="2" charset="2"/>
              <a:buChar char="Ø"/>
            </a:pPr>
            <a:r>
              <a:rPr lang="en-US" sz="3200" dirty="0"/>
              <a:t> Supporting details (explanation, examples, illustrations, data, facts, statistics)</a:t>
            </a:r>
          </a:p>
          <a:p>
            <a:pPr>
              <a:buFont typeface="Wingdings" panose="05000000000000000000" pitchFamily="2" charset="2"/>
              <a:buChar char="Ø"/>
            </a:pPr>
            <a:r>
              <a:rPr lang="en-US" sz="3200" dirty="0"/>
              <a:t> Repeat (2 – 5 main points)</a:t>
            </a:r>
          </a:p>
          <a:p>
            <a:pPr marL="0" indent="0">
              <a:buNone/>
            </a:pPr>
            <a:r>
              <a:rPr lang="en-US" sz="3200" dirty="0"/>
              <a:t>Example:</a:t>
            </a:r>
          </a:p>
          <a:p>
            <a:pPr marL="0" indent="0">
              <a:buNone/>
            </a:pPr>
            <a:r>
              <a:rPr lang="en-US" sz="3200" dirty="0"/>
              <a:t>Nanorobots in medicine</a:t>
            </a:r>
          </a:p>
          <a:p>
            <a:pPr marL="0" indent="0">
              <a:buNone/>
            </a:pPr>
            <a:r>
              <a:rPr lang="en-US" sz="3200" dirty="0"/>
              <a:t>Helps in targeted drug delivery</a:t>
            </a:r>
            <a:endParaRPr lang="en-US" dirty="0"/>
          </a:p>
        </p:txBody>
      </p:sp>
    </p:spTree>
    <p:extLst>
      <p:ext uri="{BB962C8B-B14F-4D97-AF65-F5344CB8AC3E}">
        <p14:creationId xmlns:p14="http://schemas.microsoft.com/office/powerpoint/2010/main" val="2306138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3DA6326-97CE-B7EC-A4BA-D38CE0172C6D}"/>
              </a:ext>
            </a:extLst>
          </p:cNvPr>
          <p:cNvPicPr>
            <a:picLocks noChangeAspect="1"/>
          </p:cNvPicPr>
          <p:nvPr/>
        </p:nvPicPr>
        <p:blipFill>
          <a:blip r:embed="rId2"/>
          <a:stretch>
            <a:fillRect/>
          </a:stretch>
        </p:blipFill>
        <p:spPr>
          <a:xfrm>
            <a:off x="3910920" y="352817"/>
            <a:ext cx="4370159" cy="2284055"/>
          </a:xfrm>
          <a:prstGeom prst="rect">
            <a:avLst/>
          </a:prstGeom>
        </p:spPr>
      </p:pic>
      <p:pic>
        <p:nvPicPr>
          <p:cNvPr id="8" name="Picture 7">
            <a:extLst>
              <a:ext uri="{FF2B5EF4-FFF2-40B4-BE49-F238E27FC236}">
                <a16:creationId xmlns:a16="http://schemas.microsoft.com/office/drawing/2014/main" id="{6F7A577B-FD9D-0DC8-655C-4B264E434635}"/>
              </a:ext>
            </a:extLst>
          </p:cNvPr>
          <p:cNvPicPr>
            <a:picLocks noChangeAspect="1"/>
          </p:cNvPicPr>
          <p:nvPr/>
        </p:nvPicPr>
        <p:blipFill>
          <a:blip r:embed="rId3"/>
          <a:stretch>
            <a:fillRect/>
          </a:stretch>
        </p:blipFill>
        <p:spPr>
          <a:xfrm>
            <a:off x="900164" y="2886959"/>
            <a:ext cx="9373908" cy="1829055"/>
          </a:xfrm>
          <a:prstGeom prst="rect">
            <a:avLst/>
          </a:prstGeom>
        </p:spPr>
      </p:pic>
      <p:sp>
        <p:nvSpPr>
          <p:cNvPr id="9" name="TextBox 8">
            <a:extLst>
              <a:ext uri="{FF2B5EF4-FFF2-40B4-BE49-F238E27FC236}">
                <a16:creationId xmlns:a16="http://schemas.microsoft.com/office/drawing/2014/main" id="{A5F613A1-836D-FA75-36CF-E1DA68717FE2}"/>
              </a:ext>
            </a:extLst>
          </p:cNvPr>
          <p:cNvSpPr txBox="1"/>
          <p:nvPr/>
        </p:nvSpPr>
        <p:spPr>
          <a:xfrm>
            <a:off x="95415" y="2179073"/>
            <a:ext cx="2600077" cy="707886"/>
          </a:xfrm>
          <a:prstGeom prst="rect">
            <a:avLst/>
          </a:prstGeom>
          <a:noFill/>
        </p:spPr>
        <p:txBody>
          <a:bodyPr wrap="square" rtlCol="0">
            <a:spAutoFit/>
          </a:bodyPr>
          <a:lstStyle/>
          <a:p>
            <a:r>
              <a:rPr lang="en-US" sz="4000" dirty="0"/>
              <a:t>Example</a:t>
            </a:r>
          </a:p>
        </p:txBody>
      </p:sp>
      <p:sp>
        <p:nvSpPr>
          <p:cNvPr id="10" name="TextBox 9">
            <a:extLst>
              <a:ext uri="{FF2B5EF4-FFF2-40B4-BE49-F238E27FC236}">
                <a16:creationId xmlns:a16="http://schemas.microsoft.com/office/drawing/2014/main" id="{44E1EA6E-F184-F952-235F-1AF957754556}"/>
              </a:ext>
            </a:extLst>
          </p:cNvPr>
          <p:cNvSpPr txBox="1"/>
          <p:nvPr/>
        </p:nvSpPr>
        <p:spPr>
          <a:xfrm>
            <a:off x="1630015" y="4966101"/>
            <a:ext cx="9175807" cy="1569660"/>
          </a:xfrm>
          <a:prstGeom prst="rect">
            <a:avLst/>
          </a:prstGeom>
          <a:solidFill>
            <a:schemeClr val="bg1"/>
          </a:solidFill>
        </p:spPr>
        <p:txBody>
          <a:bodyPr wrap="square" rtlCol="0">
            <a:spAutoFit/>
          </a:bodyPr>
          <a:lstStyle/>
          <a:p>
            <a:pPr marL="342900" indent="-342900">
              <a:buAutoNum type="arabicPeriod"/>
            </a:pPr>
            <a:r>
              <a:rPr lang="en-US" sz="2400" dirty="0"/>
              <a:t>Driverless cars today operate due to technological advancements like sensors, computer processing, and network connectivity.</a:t>
            </a:r>
          </a:p>
          <a:p>
            <a:pPr marL="342900" indent="-342900">
              <a:buAutoNum type="arabicPeriod"/>
            </a:pPr>
            <a:r>
              <a:rPr lang="en-US" sz="2400" dirty="0"/>
              <a:t>Driverless cars are capable of saving lives</a:t>
            </a:r>
          </a:p>
          <a:p>
            <a:pPr marL="342900" indent="-342900">
              <a:buAutoNum type="arabicPeriod"/>
            </a:pPr>
            <a:r>
              <a:rPr lang="en-US" sz="2400" dirty="0"/>
              <a:t>Driverless cars reduce road congestion.</a:t>
            </a:r>
          </a:p>
        </p:txBody>
      </p:sp>
    </p:spTree>
    <p:extLst>
      <p:ext uri="{BB962C8B-B14F-4D97-AF65-F5344CB8AC3E}">
        <p14:creationId xmlns:p14="http://schemas.microsoft.com/office/powerpoint/2010/main" val="3508131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CB10C84-2E05-65FB-C90E-6CE1D4B86930}"/>
              </a:ext>
            </a:extLst>
          </p:cNvPr>
          <p:cNvSpPr>
            <a:spLocks noGrp="1"/>
          </p:cNvSpPr>
          <p:nvPr>
            <p:ph type="title"/>
          </p:nvPr>
        </p:nvSpPr>
        <p:spPr>
          <a:xfrm>
            <a:off x="492370" y="605896"/>
            <a:ext cx="3084844" cy="5646208"/>
          </a:xfrm>
        </p:spPr>
        <p:txBody>
          <a:bodyPr anchor="ctr">
            <a:normAutofit fontScale="90000"/>
          </a:bodyPr>
          <a:lstStyle/>
          <a:p>
            <a:r>
              <a:rPr lang="en-US" sz="3600" dirty="0">
                <a:solidFill>
                  <a:srgbClr val="FFFFFF"/>
                </a:solidFill>
              </a:rPr>
              <a:t>Clear organization is vital to public speaking. </a:t>
            </a:r>
            <a:br>
              <a:rPr lang="en-US" sz="3600" dirty="0">
                <a:solidFill>
                  <a:srgbClr val="FFFFFF"/>
                </a:solidFill>
              </a:rPr>
            </a:br>
            <a:br>
              <a:rPr lang="en-US" sz="3600" dirty="0">
                <a:solidFill>
                  <a:srgbClr val="FFFFFF"/>
                </a:solidFill>
              </a:rPr>
            </a:br>
            <a:r>
              <a:rPr lang="en-US" sz="3600" dirty="0">
                <a:solidFill>
                  <a:srgbClr val="FFFFFF"/>
                </a:solidFill>
              </a:rPr>
              <a:t>Listeners must be able to follow the progression of ideas in a speech from beginning to end.</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Content Placeholder 4">
            <a:extLst>
              <a:ext uri="{FF2B5EF4-FFF2-40B4-BE49-F238E27FC236}">
                <a16:creationId xmlns:a16="http://schemas.microsoft.com/office/drawing/2014/main" id="{B5F0A364-8922-ADAD-F741-E1C4B9780ADB}"/>
              </a:ext>
            </a:extLst>
          </p:cNvPr>
          <p:cNvPicPr>
            <a:picLocks noGrp="1" noChangeAspect="1"/>
          </p:cNvPicPr>
          <p:nvPr>
            <p:ph idx="1"/>
          </p:nvPr>
        </p:nvPicPr>
        <p:blipFill>
          <a:blip r:embed="rId2"/>
          <a:stretch>
            <a:fillRect/>
          </a:stretch>
        </p:blipFill>
        <p:spPr>
          <a:xfrm>
            <a:off x="4658549" y="685409"/>
            <a:ext cx="4210638" cy="2333951"/>
          </a:xfrm>
        </p:spPr>
      </p:pic>
      <p:pic>
        <p:nvPicPr>
          <p:cNvPr id="7" name="Picture 6">
            <a:extLst>
              <a:ext uri="{FF2B5EF4-FFF2-40B4-BE49-F238E27FC236}">
                <a16:creationId xmlns:a16="http://schemas.microsoft.com/office/drawing/2014/main" id="{121D58FB-E37F-9182-EFF5-B2E7C25B0EF3}"/>
              </a:ext>
            </a:extLst>
          </p:cNvPr>
          <p:cNvPicPr>
            <a:picLocks noChangeAspect="1"/>
          </p:cNvPicPr>
          <p:nvPr/>
        </p:nvPicPr>
        <p:blipFill>
          <a:blip r:embed="rId3"/>
          <a:stretch>
            <a:fillRect/>
          </a:stretch>
        </p:blipFill>
        <p:spPr>
          <a:xfrm>
            <a:off x="7412782" y="3429000"/>
            <a:ext cx="4286848" cy="2648320"/>
          </a:xfrm>
          <a:prstGeom prst="rect">
            <a:avLst/>
          </a:prstGeom>
        </p:spPr>
      </p:pic>
    </p:spTree>
    <p:extLst>
      <p:ext uri="{BB962C8B-B14F-4D97-AF65-F5344CB8AC3E}">
        <p14:creationId xmlns:p14="http://schemas.microsoft.com/office/powerpoint/2010/main" val="3438846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061BC-B0E7-1C66-396B-BF76913568D8}"/>
              </a:ext>
            </a:extLst>
          </p:cNvPr>
          <p:cNvSpPr>
            <a:spLocks noGrp="1"/>
          </p:cNvSpPr>
          <p:nvPr>
            <p:ph type="title"/>
          </p:nvPr>
        </p:nvSpPr>
        <p:spPr>
          <a:xfrm>
            <a:off x="5181600" y="-190831"/>
            <a:ext cx="6570427" cy="1852654"/>
          </a:xfrm>
        </p:spPr>
        <p:txBody>
          <a:bodyPr>
            <a:normAutofit/>
          </a:bodyPr>
          <a:lstStyle/>
          <a:p>
            <a:r>
              <a:rPr lang="en-US" sz="5000" dirty="0">
                <a:solidFill>
                  <a:schemeClr val="tx1"/>
                </a:solidFill>
              </a:rPr>
              <a:t>Before Writing a Speech:</a:t>
            </a:r>
            <a:br>
              <a:rPr lang="en-US" sz="5000" dirty="0">
                <a:solidFill>
                  <a:schemeClr val="tx1"/>
                </a:solidFill>
              </a:rPr>
            </a:br>
            <a:r>
              <a:rPr lang="en-US" sz="5000" dirty="0">
                <a:solidFill>
                  <a:schemeClr val="tx1"/>
                </a:solidFill>
              </a:rPr>
              <a:t>Gathering Materials</a:t>
            </a:r>
          </a:p>
        </p:txBody>
      </p:sp>
      <p:pic>
        <p:nvPicPr>
          <p:cNvPr id="5" name="Content Placeholder 4" descr="A group of people working on a computer&#10;&#10;AI-generated content may be incorrect.">
            <a:extLst>
              <a:ext uri="{FF2B5EF4-FFF2-40B4-BE49-F238E27FC236}">
                <a16:creationId xmlns:a16="http://schemas.microsoft.com/office/drawing/2014/main" id="{087F8F14-946A-4F1A-E640-A57F0200C81C}"/>
              </a:ext>
            </a:extLst>
          </p:cNvPr>
          <p:cNvPicPr>
            <a:picLocks noChangeAspect="1"/>
          </p:cNvPicPr>
          <p:nvPr/>
        </p:nvPicPr>
        <p:blipFill>
          <a:blip r:embed="rId2">
            <a:extLst>
              <a:ext uri="{28A0092B-C50C-407E-A947-70E740481C1C}">
                <a14:useLocalDpi xmlns:a14="http://schemas.microsoft.com/office/drawing/2010/main" val="0"/>
              </a:ext>
            </a:extLst>
          </a:blip>
          <a:srcRect l="21947" r="36388" b="-1"/>
          <a:stretch/>
        </p:blipFill>
        <p:spPr>
          <a:xfrm>
            <a:off x="20" y="-12128"/>
            <a:ext cx="4654276" cy="6870127"/>
          </a:xfrm>
          <a:prstGeom prst="rect">
            <a:avLst/>
          </a:prstGeom>
        </p:spPr>
      </p:pic>
      <p:pic>
        <p:nvPicPr>
          <p:cNvPr id="7" name="Picture 6">
            <a:extLst>
              <a:ext uri="{FF2B5EF4-FFF2-40B4-BE49-F238E27FC236}">
                <a16:creationId xmlns:a16="http://schemas.microsoft.com/office/drawing/2014/main" id="{704E811D-882C-FAB3-41E0-5FCA621D47D9}"/>
              </a:ext>
            </a:extLst>
          </p:cNvPr>
          <p:cNvPicPr>
            <a:picLocks noChangeAspect="1"/>
          </p:cNvPicPr>
          <p:nvPr/>
        </p:nvPicPr>
        <p:blipFill>
          <a:blip r:embed="rId3"/>
          <a:stretch>
            <a:fillRect/>
          </a:stretch>
        </p:blipFill>
        <p:spPr>
          <a:xfrm>
            <a:off x="5188889" y="2393454"/>
            <a:ext cx="6368142" cy="1173292"/>
          </a:xfrm>
          <a:prstGeom prst="rect">
            <a:avLst/>
          </a:prstGeom>
        </p:spPr>
      </p:pic>
      <p:sp>
        <p:nvSpPr>
          <p:cNvPr id="10" name="TextBox 9">
            <a:extLst>
              <a:ext uri="{FF2B5EF4-FFF2-40B4-BE49-F238E27FC236}">
                <a16:creationId xmlns:a16="http://schemas.microsoft.com/office/drawing/2014/main" id="{569F4C2F-ECA1-7D9B-5239-9A7E5D610298}"/>
              </a:ext>
            </a:extLst>
          </p:cNvPr>
          <p:cNvSpPr txBox="1"/>
          <p:nvPr/>
        </p:nvSpPr>
        <p:spPr>
          <a:xfrm>
            <a:off x="8848877" y="4720855"/>
            <a:ext cx="2973787" cy="646331"/>
          </a:xfrm>
          <a:prstGeom prst="rect">
            <a:avLst/>
          </a:prstGeom>
          <a:noFill/>
        </p:spPr>
        <p:txBody>
          <a:bodyPr wrap="square">
            <a:spAutoFit/>
          </a:bodyPr>
          <a:lstStyle/>
          <a:p>
            <a:r>
              <a:rPr lang="en-US" dirty="0">
                <a:hlinkClick r:id="rId4"/>
              </a:rPr>
              <a:t>https://ua.edu.lb/en/library</a:t>
            </a:r>
            <a:endParaRPr lang="en-US" dirty="0"/>
          </a:p>
          <a:p>
            <a:endParaRPr lang="en-US" dirty="0"/>
          </a:p>
        </p:txBody>
      </p:sp>
      <p:pic>
        <p:nvPicPr>
          <p:cNvPr id="13" name="Picture 12">
            <a:extLst>
              <a:ext uri="{FF2B5EF4-FFF2-40B4-BE49-F238E27FC236}">
                <a16:creationId xmlns:a16="http://schemas.microsoft.com/office/drawing/2014/main" id="{1FCE66D2-0D98-83CB-F3E2-53584BE8AF77}"/>
              </a:ext>
            </a:extLst>
          </p:cNvPr>
          <p:cNvPicPr>
            <a:picLocks noChangeAspect="1"/>
          </p:cNvPicPr>
          <p:nvPr/>
        </p:nvPicPr>
        <p:blipFill>
          <a:blip r:embed="rId5"/>
          <a:stretch>
            <a:fillRect/>
          </a:stretch>
        </p:blipFill>
        <p:spPr>
          <a:xfrm>
            <a:off x="5237610" y="3890870"/>
            <a:ext cx="6220693" cy="952633"/>
          </a:xfrm>
          <a:prstGeom prst="rect">
            <a:avLst/>
          </a:prstGeom>
        </p:spPr>
      </p:pic>
      <p:pic>
        <p:nvPicPr>
          <p:cNvPr id="17" name="Picture 16">
            <a:extLst>
              <a:ext uri="{FF2B5EF4-FFF2-40B4-BE49-F238E27FC236}">
                <a16:creationId xmlns:a16="http://schemas.microsoft.com/office/drawing/2014/main" id="{F35D4FCF-AE1B-1CA5-9C5E-E1A28BB1751E}"/>
              </a:ext>
            </a:extLst>
          </p:cNvPr>
          <p:cNvPicPr>
            <a:picLocks noChangeAspect="1"/>
          </p:cNvPicPr>
          <p:nvPr/>
        </p:nvPicPr>
        <p:blipFill>
          <a:blip r:embed="rId6"/>
          <a:stretch>
            <a:fillRect/>
          </a:stretch>
        </p:blipFill>
        <p:spPr>
          <a:xfrm>
            <a:off x="5125779" y="5167627"/>
            <a:ext cx="6444353" cy="1179677"/>
          </a:xfrm>
          <a:prstGeom prst="rect">
            <a:avLst/>
          </a:prstGeom>
        </p:spPr>
      </p:pic>
    </p:spTree>
    <p:extLst>
      <p:ext uri="{BB962C8B-B14F-4D97-AF65-F5344CB8AC3E}">
        <p14:creationId xmlns:p14="http://schemas.microsoft.com/office/powerpoint/2010/main" val="4143514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D7148-07AF-1CC4-5CD8-ED10FA4AC6A0}"/>
              </a:ext>
            </a:extLst>
          </p:cNvPr>
          <p:cNvSpPr>
            <a:spLocks noGrp="1"/>
          </p:cNvSpPr>
          <p:nvPr>
            <p:ph type="title"/>
          </p:nvPr>
        </p:nvSpPr>
        <p:spPr/>
        <p:txBody>
          <a:bodyPr/>
          <a:lstStyle/>
          <a:p>
            <a:r>
              <a:rPr lang="en-US" dirty="0"/>
              <a:t>Activity:</a:t>
            </a:r>
          </a:p>
        </p:txBody>
      </p:sp>
      <p:sp>
        <p:nvSpPr>
          <p:cNvPr id="3" name="Content Placeholder 2">
            <a:extLst>
              <a:ext uri="{FF2B5EF4-FFF2-40B4-BE49-F238E27FC236}">
                <a16:creationId xmlns:a16="http://schemas.microsoft.com/office/drawing/2014/main" id="{FA2CA3BB-F038-0A2C-2B16-A3BCEFECDEFF}"/>
              </a:ext>
            </a:extLst>
          </p:cNvPr>
          <p:cNvSpPr>
            <a:spLocks noGrp="1"/>
          </p:cNvSpPr>
          <p:nvPr>
            <p:ph idx="1"/>
          </p:nvPr>
        </p:nvSpPr>
        <p:spPr/>
        <p:txBody>
          <a:bodyPr/>
          <a:lstStyle/>
          <a:p>
            <a:r>
              <a:rPr lang="en-US" dirty="0"/>
              <a:t> </a:t>
            </a:r>
            <a:r>
              <a:rPr lang="en-US" sz="3200" dirty="0"/>
              <a:t>Read each specific purpose and write 3 main points for each. Make sure to follow a chronological or topical order.</a:t>
            </a:r>
          </a:p>
          <a:p>
            <a:r>
              <a:rPr lang="en-US" sz="3200" dirty="0"/>
              <a:t>1. To inform my audience about the process of developing a mobile application from start to finish.</a:t>
            </a:r>
          </a:p>
          <a:p>
            <a:r>
              <a:rPr lang="en-US" sz="3200" dirty="0"/>
              <a:t>2. To inform my audience about the main cybersecurity threats faced by computer systems today.</a:t>
            </a:r>
          </a:p>
        </p:txBody>
      </p:sp>
    </p:spTree>
    <p:extLst>
      <p:ext uri="{BB962C8B-B14F-4D97-AF65-F5344CB8AC3E}">
        <p14:creationId xmlns:p14="http://schemas.microsoft.com/office/powerpoint/2010/main" val="15050157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12E4C-325F-10A3-C339-18DD47F52EFF}"/>
              </a:ext>
            </a:extLst>
          </p:cNvPr>
          <p:cNvSpPr>
            <a:spLocks noGrp="1"/>
          </p:cNvSpPr>
          <p:nvPr>
            <p:ph type="title"/>
          </p:nvPr>
        </p:nvSpPr>
        <p:spPr/>
        <p:txBody>
          <a:bodyPr/>
          <a:lstStyle/>
          <a:p>
            <a:pPr algn="l"/>
            <a:r>
              <a:rPr lang="en-US" dirty="0"/>
              <a:t>Supporting Materials: </a:t>
            </a:r>
            <a:br>
              <a:rPr lang="en-US" dirty="0"/>
            </a:br>
            <a:r>
              <a:rPr lang="en-US" sz="2800" b="0" i="0" u="none" strike="noStrike" baseline="0" dirty="0"/>
              <a:t>By themselves, main points are only assertions.</a:t>
            </a:r>
            <a:r>
              <a:rPr lang="en-US" sz="2800" dirty="0"/>
              <a:t> L</a:t>
            </a:r>
            <a:r>
              <a:rPr lang="en-US" sz="2800" b="0" i="0" u="none" strike="noStrike" baseline="0" dirty="0"/>
              <a:t>isteners need supporting materials to accept what a speaker says.</a:t>
            </a:r>
            <a:endParaRPr lang="en-US" sz="2800" dirty="0"/>
          </a:p>
        </p:txBody>
      </p:sp>
      <p:sp>
        <p:nvSpPr>
          <p:cNvPr id="3" name="Content Placeholder 2">
            <a:extLst>
              <a:ext uri="{FF2B5EF4-FFF2-40B4-BE49-F238E27FC236}">
                <a16:creationId xmlns:a16="http://schemas.microsoft.com/office/drawing/2014/main" id="{64388AA8-FB4D-22DC-4E9E-7076B7481042}"/>
              </a:ext>
            </a:extLst>
          </p:cNvPr>
          <p:cNvSpPr>
            <a:spLocks noGrp="1"/>
          </p:cNvSpPr>
          <p:nvPr>
            <p:ph idx="1"/>
          </p:nvPr>
        </p:nvSpPr>
        <p:spPr>
          <a:xfrm>
            <a:off x="1097280" y="2147884"/>
            <a:ext cx="10058400" cy="4324478"/>
          </a:xfrm>
        </p:spPr>
        <p:txBody>
          <a:bodyPr>
            <a:normAutofit fontScale="92500" lnSpcReduction="10000"/>
          </a:bodyPr>
          <a:lstStyle/>
          <a:p>
            <a:r>
              <a:rPr lang="en-US" sz="3200" dirty="0"/>
              <a:t>1. </a:t>
            </a:r>
            <a:r>
              <a:rPr lang="en-US" sz="3200" b="1" dirty="0"/>
              <a:t>Example: </a:t>
            </a:r>
            <a:r>
              <a:rPr lang="en-US" sz="3200" dirty="0"/>
              <a:t>A specific case used to illustrate or represent a group of people, ideas, conditions, experiences, or the like.</a:t>
            </a:r>
          </a:p>
          <a:p>
            <a:pPr lvl="1"/>
            <a:r>
              <a:rPr lang="en-US" sz="3000" dirty="0"/>
              <a:t>Brief example (specific case)</a:t>
            </a:r>
          </a:p>
          <a:p>
            <a:pPr lvl="1"/>
            <a:r>
              <a:rPr lang="en-US" sz="3000" dirty="0"/>
              <a:t>Extended example (story/anecdote)</a:t>
            </a:r>
          </a:p>
          <a:p>
            <a:pPr lvl="1"/>
            <a:r>
              <a:rPr lang="en-US" sz="3000" dirty="0"/>
              <a:t>Hypothetical example (an imaginary situation)</a:t>
            </a:r>
          </a:p>
          <a:p>
            <a:r>
              <a:rPr lang="en-US" sz="3200" dirty="0"/>
              <a:t>2. </a:t>
            </a:r>
            <a:r>
              <a:rPr lang="en-US" sz="3200" b="1" dirty="0"/>
              <a:t>Statistics</a:t>
            </a:r>
          </a:p>
          <a:p>
            <a:r>
              <a:rPr lang="en-US" sz="3200" dirty="0"/>
              <a:t>3. </a:t>
            </a:r>
            <a:r>
              <a:rPr lang="en-US" sz="3200" b="1" dirty="0"/>
              <a:t>Testimony </a:t>
            </a:r>
          </a:p>
          <a:p>
            <a:pPr lvl="1"/>
            <a:r>
              <a:rPr lang="en-US" sz="3000" dirty="0"/>
              <a:t>Expert testimony</a:t>
            </a:r>
          </a:p>
          <a:p>
            <a:pPr lvl="1"/>
            <a:r>
              <a:rPr lang="en-US" sz="3000" dirty="0"/>
              <a:t>Peer testimony </a:t>
            </a:r>
          </a:p>
        </p:txBody>
      </p:sp>
    </p:spTree>
    <p:extLst>
      <p:ext uri="{BB962C8B-B14F-4D97-AF65-F5344CB8AC3E}">
        <p14:creationId xmlns:p14="http://schemas.microsoft.com/office/powerpoint/2010/main" val="9512246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51DC5-FE48-7912-0A86-368E8BFC79DB}"/>
              </a:ext>
            </a:extLst>
          </p:cNvPr>
          <p:cNvSpPr>
            <a:spLocks noGrp="1"/>
          </p:cNvSpPr>
          <p:nvPr>
            <p:ph type="title"/>
          </p:nvPr>
        </p:nvSpPr>
        <p:spPr/>
        <p:txBody>
          <a:bodyPr/>
          <a:lstStyle/>
          <a:p>
            <a:r>
              <a:rPr lang="en-US" dirty="0"/>
              <a:t>Fill out the table to figure out your supporting materials:</a:t>
            </a:r>
          </a:p>
        </p:txBody>
      </p:sp>
      <p:graphicFrame>
        <p:nvGraphicFramePr>
          <p:cNvPr id="5" name="Content Placeholder 4">
            <a:extLst>
              <a:ext uri="{FF2B5EF4-FFF2-40B4-BE49-F238E27FC236}">
                <a16:creationId xmlns:a16="http://schemas.microsoft.com/office/drawing/2014/main" id="{0ED3318B-7BD9-CCC2-7512-AD56313147FF}"/>
              </a:ext>
            </a:extLst>
          </p:cNvPr>
          <p:cNvGraphicFramePr>
            <a:graphicFrameLocks noGrp="1"/>
          </p:cNvGraphicFramePr>
          <p:nvPr>
            <p:ph idx="1"/>
            <p:extLst>
              <p:ext uri="{D42A27DB-BD31-4B8C-83A1-F6EECF244321}">
                <p14:modId xmlns:p14="http://schemas.microsoft.com/office/powerpoint/2010/main" val="2876231021"/>
              </p:ext>
            </p:extLst>
          </p:nvPr>
        </p:nvGraphicFramePr>
        <p:xfrm>
          <a:off x="1096963" y="1846263"/>
          <a:ext cx="10058400" cy="3546199"/>
        </p:xfrm>
        <a:graphic>
          <a:graphicData uri="http://schemas.openxmlformats.org/drawingml/2006/table">
            <a:tbl>
              <a:tblPr firstRow="1" bandRow="1">
                <a:tableStyleId>{69012ECD-51FC-41F1-AA8D-1B2483CD663E}</a:tableStyleId>
              </a:tblPr>
              <a:tblGrid>
                <a:gridCol w="2514600">
                  <a:extLst>
                    <a:ext uri="{9D8B030D-6E8A-4147-A177-3AD203B41FA5}">
                      <a16:colId xmlns:a16="http://schemas.microsoft.com/office/drawing/2014/main" val="3701599827"/>
                    </a:ext>
                  </a:extLst>
                </a:gridCol>
                <a:gridCol w="2514600">
                  <a:extLst>
                    <a:ext uri="{9D8B030D-6E8A-4147-A177-3AD203B41FA5}">
                      <a16:colId xmlns:a16="http://schemas.microsoft.com/office/drawing/2014/main" val="1931854410"/>
                    </a:ext>
                  </a:extLst>
                </a:gridCol>
                <a:gridCol w="2514600">
                  <a:extLst>
                    <a:ext uri="{9D8B030D-6E8A-4147-A177-3AD203B41FA5}">
                      <a16:colId xmlns:a16="http://schemas.microsoft.com/office/drawing/2014/main" val="951502619"/>
                    </a:ext>
                  </a:extLst>
                </a:gridCol>
                <a:gridCol w="2514600">
                  <a:extLst>
                    <a:ext uri="{9D8B030D-6E8A-4147-A177-3AD203B41FA5}">
                      <a16:colId xmlns:a16="http://schemas.microsoft.com/office/drawing/2014/main" val="3152981315"/>
                    </a:ext>
                  </a:extLst>
                </a:gridCol>
              </a:tblGrid>
              <a:tr h="1747879">
                <a:tc>
                  <a:txBody>
                    <a:bodyPr/>
                    <a:lstStyle/>
                    <a:p>
                      <a:pPr algn="l"/>
                      <a:r>
                        <a:rPr lang="en-US" sz="2800" dirty="0"/>
                        <a:t>Main Point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800" dirty="0"/>
                        <a:t>What does the audience need to understand here?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800" dirty="0"/>
                        <a:t>Best Support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buNone/>
                      </a:pPr>
                      <a:r>
                        <a:rPr lang="en-US" sz="2800" dirty="0"/>
                        <a:t>What will I show?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89490266"/>
                  </a:ext>
                </a:extLst>
              </a:tr>
              <a:tr h="174787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86427006"/>
                  </a:ext>
                </a:extLst>
              </a:tr>
            </a:tbl>
          </a:graphicData>
        </a:graphic>
      </p:graphicFrame>
    </p:spTree>
    <p:extLst>
      <p:ext uri="{BB962C8B-B14F-4D97-AF65-F5344CB8AC3E}">
        <p14:creationId xmlns:p14="http://schemas.microsoft.com/office/powerpoint/2010/main" val="30775670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02CBF-3A31-64D9-4B53-D7452A386610}"/>
              </a:ext>
            </a:extLst>
          </p:cNvPr>
          <p:cNvSpPr>
            <a:spLocks noGrp="1"/>
          </p:cNvSpPr>
          <p:nvPr>
            <p:ph type="title"/>
          </p:nvPr>
        </p:nvSpPr>
        <p:spPr/>
        <p:txBody>
          <a:bodyPr/>
          <a:lstStyle/>
          <a:p>
            <a:r>
              <a:rPr lang="en-US" dirty="0"/>
              <a:t>The Conclusion</a:t>
            </a:r>
          </a:p>
        </p:txBody>
      </p:sp>
      <p:sp>
        <p:nvSpPr>
          <p:cNvPr id="3" name="Content Placeholder 2">
            <a:extLst>
              <a:ext uri="{FF2B5EF4-FFF2-40B4-BE49-F238E27FC236}">
                <a16:creationId xmlns:a16="http://schemas.microsoft.com/office/drawing/2014/main" id="{D284E699-2199-C6CA-6282-88A5491A5105}"/>
              </a:ext>
            </a:extLst>
          </p:cNvPr>
          <p:cNvSpPr>
            <a:spLocks noGrp="1"/>
          </p:cNvSpPr>
          <p:nvPr>
            <p:ph idx="1"/>
          </p:nvPr>
        </p:nvSpPr>
        <p:spPr/>
        <p:txBody>
          <a:bodyPr>
            <a:normAutofit/>
          </a:bodyPr>
          <a:lstStyle/>
          <a:p>
            <a:r>
              <a:rPr lang="en-US" sz="2800" dirty="0"/>
              <a:t>No matter what kind of speech you are giving, the conclusion has two major functions:</a:t>
            </a:r>
          </a:p>
          <a:p>
            <a:pPr lvl="1"/>
            <a:r>
              <a:rPr lang="en-US" sz="2800" dirty="0"/>
              <a:t>To let the audience know you are ending the speech.</a:t>
            </a:r>
          </a:p>
          <a:p>
            <a:pPr lvl="1"/>
            <a:r>
              <a:rPr lang="en-US" sz="2800" dirty="0"/>
              <a:t>To reinforce the audience’s understanding of, or commitment to, the central idea.</a:t>
            </a:r>
          </a:p>
        </p:txBody>
      </p:sp>
    </p:spTree>
    <p:extLst>
      <p:ext uri="{BB962C8B-B14F-4D97-AF65-F5344CB8AC3E}">
        <p14:creationId xmlns:p14="http://schemas.microsoft.com/office/powerpoint/2010/main" val="413424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36F1772-5B88-4687-974A-52C4564FF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02B052-9921-1207-2740-8ACF835F2C8F}"/>
              </a:ext>
            </a:extLst>
          </p:cNvPr>
          <p:cNvSpPr>
            <a:spLocks noGrp="1"/>
          </p:cNvSpPr>
          <p:nvPr>
            <p:ph type="title"/>
          </p:nvPr>
        </p:nvSpPr>
        <p:spPr>
          <a:xfrm>
            <a:off x="5144679" y="634946"/>
            <a:ext cx="6405063" cy="4612915"/>
          </a:xfrm>
        </p:spPr>
        <p:txBody>
          <a:bodyPr>
            <a:normAutofit fontScale="90000"/>
          </a:bodyPr>
          <a:lstStyle/>
          <a:p>
            <a:r>
              <a:rPr lang="en-US" dirty="0"/>
              <a:t>Different ways to end:</a:t>
            </a:r>
            <a:br>
              <a:rPr lang="en-US" dirty="0"/>
            </a:br>
            <a:br>
              <a:rPr lang="en-US" dirty="0"/>
            </a:br>
            <a:r>
              <a:rPr lang="en-US" dirty="0"/>
              <a:t>1. Summarize your speech</a:t>
            </a:r>
            <a:br>
              <a:rPr lang="en-US" dirty="0"/>
            </a:br>
            <a:r>
              <a:rPr lang="en-US" dirty="0"/>
              <a:t>2. End with a quote</a:t>
            </a:r>
            <a:br>
              <a:rPr lang="en-US" dirty="0"/>
            </a:br>
            <a:r>
              <a:rPr lang="en-US" dirty="0"/>
              <a:t>3. Make a dramatic statement</a:t>
            </a:r>
            <a:br>
              <a:rPr lang="en-US" dirty="0"/>
            </a:br>
            <a:r>
              <a:rPr lang="en-US" dirty="0"/>
              <a:t>4. Refer to the introduction</a:t>
            </a:r>
          </a:p>
        </p:txBody>
      </p:sp>
      <p:pic>
        <p:nvPicPr>
          <p:cNvPr id="7" name="Picture 6" descr="A close up of a text&#10;&#10;AI-generated content may be incorrect.">
            <a:extLst>
              <a:ext uri="{FF2B5EF4-FFF2-40B4-BE49-F238E27FC236}">
                <a16:creationId xmlns:a16="http://schemas.microsoft.com/office/drawing/2014/main" id="{348141A4-6C09-7BF9-F125-D5F525343C1B}"/>
              </a:ext>
            </a:extLst>
          </p:cNvPr>
          <p:cNvPicPr>
            <a:picLocks noChangeAspect="1"/>
          </p:cNvPicPr>
          <p:nvPr/>
        </p:nvPicPr>
        <p:blipFill>
          <a:blip r:embed="rId2"/>
          <a:stretch>
            <a:fillRect/>
          </a:stretch>
        </p:blipFill>
        <p:spPr>
          <a:xfrm>
            <a:off x="633999" y="674145"/>
            <a:ext cx="4020297" cy="2290042"/>
          </a:xfrm>
          <a:prstGeom prst="rect">
            <a:avLst/>
          </a:prstGeom>
        </p:spPr>
      </p:pic>
      <p:cxnSp>
        <p:nvCxnSpPr>
          <p:cNvPr id="14" name="Straight Connector 13">
            <a:extLst>
              <a:ext uri="{FF2B5EF4-FFF2-40B4-BE49-F238E27FC236}">
                <a16:creationId xmlns:a16="http://schemas.microsoft.com/office/drawing/2014/main" id="{FC2C99CD-8BCA-45F5-BA47-7A6D80CA8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81247"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A close up of a text&#10;&#10;AI-generated content may be incorrect.">
            <a:extLst>
              <a:ext uri="{FF2B5EF4-FFF2-40B4-BE49-F238E27FC236}">
                <a16:creationId xmlns:a16="http://schemas.microsoft.com/office/drawing/2014/main" id="{1AE20724-546F-4954-FEE7-4A2EBDE89EA5}"/>
              </a:ext>
            </a:extLst>
          </p:cNvPr>
          <p:cNvPicPr>
            <a:picLocks noChangeAspect="1"/>
          </p:cNvPicPr>
          <p:nvPr/>
        </p:nvPicPr>
        <p:blipFill>
          <a:blip r:embed="rId3"/>
          <a:stretch>
            <a:fillRect/>
          </a:stretch>
        </p:blipFill>
        <p:spPr>
          <a:xfrm>
            <a:off x="633999" y="3286083"/>
            <a:ext cx="4020296" cy="2340172"/>
          </a:xfrm>
          <a:prstGeom prst="rect">
            <a:avLst/>
          </a:prstGeom>
        </p:spPr>
      </p:pic>
      <p:sp>
        <p:nvSpPr>
          <p:cNvPr id="16" name="Rectangle 15">
            <a:extLst>
              <a:ext uri="{FF2B5EF4-FFF2-40B4-BE49-F238E27FC236}">
                <a16:creationId xmlns:a16="http://schemas.microsoft.com/office/drawing/2014/main" id="{C7E8667B-49C4-4E47-AB3E-78AC18E95C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72B2F5"/>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8A1780B1-1435-4EBC-947B-9609953FD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4A614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661814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C127B-5C04-88BA-0C6A-72EDDC430E03}"/>
              </a:ext>
            </a:extLst>
          </p:cNvPr>
          <p:cNvSpPr>
            <a:spLocks noGrp="1"/>
          </p:cNvSpPr>
          <p:nvPr>
            <p:ph type="title"/>
          </p:nvPr>
        </p:nvSpPr>
        <p:spPr/>
        <p:txBody>
          <a:bodyPr/>
          <a:lstStyle/>
          <a:p>
            <a:r>
              <a:rPr lang="en-US" dirty="0"/>
              <a:t>Tips for the Conclusion:</a:t>
            </a:r>
          </a:p>
        </p:txBody>
      </p:sp>
      <p:sp>
        <p:nvSpPr>
          <p:cNvPr id="3" name="Content Placeholder 2">
            <a:extLst>
              <a:ext uri="{FF2B5EF4-FFF2-40B4-BE49-F238E27FC236}">
                <a16:creationId xmlns:a16="http://schemas.microsoft.com/office/drawing/2014/main" id="{597EB858-1915-EF8C-9867-4E24D6DBEFE6}"/>
              </a:ext>
            </a:extLst>
          </p:cNvPr>
          <p:cNvSpPr>
            <a:spLocks noGrp="1"/>
          </p:cNvSpPr>
          <p:nvPr>
            <p:ph idx="1"/>
          </p:nvPr>
        </p:nvSpPr>
        <p:spPr/>
        <p:txBody>
          <a:bodyPr>
            <a:normAutofit/>
          </a:bodyPr>
          <a:lstStyle/>
          <a:p>
            <a:r>
              <a:rPr lang="en-US" sz="2800" dirty="0"/>
              <a:t>1. Conclude with a bang, not a whimper. Select a conclusion that will have the greatest impact.</a:t>
            </a:r>
          </a:p>
          <a:p>
            <a:r>
              <a:rPr lang="en-US" sz="2800" dirty="0"/>
              <a:t>2. The conclusion will take no more than 5 to 10 percent of the speech.</a:t>
            </a:r>
          </a:p>
          <a:p>
            <a:r>
              <a:rPr lang="en-US" sz="2800" dirty="0"/>
              <a:t>3. Practice to ensure that can present it smoothly.</a:t>
            </a:r>
          </a:p>
        </p:txBody>
      </p:sp>
    </p:spTree>
    <p:extLst>
      <p:ext uri="{BB962C8B-B14F-4D97-AF65-F5344CB8AC3E}">
        <p14:creationId xmlns:p14="http://schemas.microsoft.com/office/powerpoint/2010/main" val="30147508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3946276-D439-4395-D60E-F37675FACAA7}"/>
              </a:ext>
            </a:extLst>
          </p:cNvPr>
          <p:cNvSpPr txBox="1"/>
          <p:nvPr/>
        </p:nvSpPr>
        <p:spPr>
          <a:xfrm>
            <a:off x="702645" y="1626670"/>
            <a:ext cx="11261975" cy="3416320"/>
          </a:xfrm>
          <a:prstGeom prst="rect">
            <a:avLst/>
          </a:prstGeom>
          <a:noFill/>
        </p:spPr>
        <p:txBody>
          <a:bodyPr wrap="square">
            <a:spAutoFit/>
          </a:bodyPr>
          <a:lstStyle/>
          <a:p>
            <a:pPr algn="l"/>
            <a:r>
              <a:rPr lang="en-US" sz="2400" b="0" i="0" u="none" strike="noStrike" baseline="0" dirty="0">
                <a:latin typeface="StoneInformalStd-Medium"/>
              </a:rPr>
              <a:t>Today we have seen that compulsive hoarding is a serious mental disorder whose effects can be devastating for individuals</a:t>
            </a:r>
            <a:r>
              <a:rPr lang="en-US" sz="2400" dirty="0">
                <a:latin typeface="StoneInformalStd-Medium"/>
              </a:rPr>
              <a:t> </a:t>
            </a:r>
            <a:r>
              <a:rPr lang="en-US" sz="2400" b="0" i="0" u="none" strike="noStrike" baseline="0" dirty="0">
                <a:latin typeface="StoneInformalStd-Medium"/>
              </a:rPr>
              <a:t>and families. It’s also difficult to treat, which means that millions of Americans are left living a life of clutter and chaos.</a:t>
            </a:r>
          </a:p>
          <a:p>
            <a:pPr algn="l"/>
            <a:endParaRPr lang="en-US" sz="2400" b="0" i="0" u="none" strike="noStrike" baseline="0" dirty="0">
              <a:latin typeface="StoneInformalStd-Medium"/>
            </a:endParaRPr>
          </a:p>
          <a:p>
            <a:pPr algn="l"/>
            <a:r>
              <a:rPr lang="en-US" sz="2400" b="0" i="0" u="none" strike="noStrike" baseline="0" dirty="0">
                <a:latin typeface="StoneInformalStd-Medium"/>
              </a:rPr>
              <a:t>My Aunt Josefina is one of those people. She says: “People look at my apartment and know I have a problem. I look at my</a:t>
            </a:r>
            <a:r>
              <a:rPr lang="en-US" sz="2400" dirty="0">
                <a:latin typeface="StoneInformalStd-Medium"/>
              </a:rPr>
              <a:t> </a:t>
            </a:r>
            <a:r>
              <a:rPr lang="en-US" sz="2400" b="0" i="0" u="none" strike="noStrike" baseline="0" dirty="0">
                <a:latin typeface="StoneInformalStd-Medium"/>
              </a:rPr>
              <a:t>apartment and know I have a problem. I’m trying to get it under control, but it’s a really long road.” For my Aunt Josefina and millions of others, the good news is that understanding the problem is the first step toward conquering all the stuff.</a:t>
            </a:r>
            <a:endParaRPr lang="en-US" sz="2400" dirty="0"/>
          </a:p>
        </p:txBody>
      </p:sp>
      <p:sp>
        <p:nvSpPr>
          <p:cNvPr id="2" name="TextBox 1">
            <a:extLst>
              <a:ext uri="{FF2B5EF4-FFF2-40B4-BE49-F238E27FC236}">
                <a16:creationId xmlns:a16="http://schemas.microsoft.com/office/drawing/2014/main" id="{D116746D-7037-03C6-74F9-B7DE30FD168C}"/>
              </a:ext>
            </a:extLst>
          </p:cNvPr>
          <p:cNvSpPr txBox="1"/>
          <p:nvPr/>
        </p:nvSpPr>
        <p:spPr>
          <a:xfrm>
            <a:off x="2308492" y="1908753"/>
            <a:ext cx="7575013" cy="2800767"/>
          </a:xfrm>
          <a:prstGeom prst="rect">
            <a:avLst/>
          </a:prstGeom>
          <a:solidFill>
            <a:schemeClr val="accent2"/>
          </a:solidFill>
        </p:spPr>
        <p:txBody>
          <a:bodyPr wrap="square" rtlCol="0">
            <a:spAutoFit/>
          </a:bodyPr>
          <a:lstStyle/>
          <a:p>
            <a:r>
              <a:rPr lang="en-US" sz="8800" dirty="0">
                <a:solidFill>
                  <a:schemeClr val="bg1"/>
                </a:solidFill>
              </a:rPr>
              <a:t>CONCLUSION EXAMPLE</a:t>
            </a:r>
          </a:p>
        </p:txBody>
      </p:sp>
    </p:spTree>
    <p:extLst>
      <p:ext uri="{BB962C8B-B14F-4D97-AF65-F5344CB8AC3E}">
        <p14:creationId xmlns:p14="http://schemas.microsoft.com/office/powerpoint/2010/main" val="2987194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103B1-6830-AD64-F4D5-7886F806AAFC}"/>
              </a:ext>
            </a:extLst>
          </p:cNvPr>
          <p:cNvSpPr>
            <a:spLocks noGrp="1"/>
          </p:cNvSpPr>
          <p:nvPr>
            <p:ph type="title"/>
          </p:nvPr>
        </p:nvSpPr>
        <p:spPr/>
        <p:txBody>
          <a:bodyPr/>
          <a:lstStyle/>
          <a:p>
            <a:r>
              <a:rPr lang="en-US" dirty="0"/>
              <a:t>Designing the Introduction</a:t>
            </a:r>
          </a:p>
        </p:txBody>
      </p:sp>
      <p:sp>
        <p:nvSpPr>
          <p:cNvPr id="3" name="Content Placeholder 2">
            <a:extLst>
              <a:ext uri="{FF2B5EF4-FFF2-40B4-BE49-F238E27FC236}">
                <a16:creationId xmlns:a16="http://schemas.microsoft.com/office/drawing/2014/main" id="{69A56C1D-E117-5B04-C557-D721F5A3635A}"/>
              </a:ext>
            </a:extLst>
          </p:cNvPr>
          <p:cNvSpPr>
            <a:spLocks noGrp="1"/>
          </p:cNvSpPr>
          <p:nvPr>
            <p:ph idx="1"/>
          </p:nvPr>
        </p:nvSpPr>
        <p:spPr>
          <a:xfrm>
            <a:off x="1097280" y="2243299"/>
            <a:ext cx="10058400" cy="4023360"/>
          </a:xfrm>
        </p:spPr>
        <p:txBody>
          <a:bodyPr>
            <a:normAutofit/>
          </a:bodyPr>
          <a:lstStyle/>
          <a:p>
            <a:pPr algn="l"/>
            <a:r>
              <a:rPr lang="en-US" sz="2800" dirty="0"/>
              <a:t>Choose the Hook (Scenario, Real World Problem, Surprising Statistic, Question, Example Case…)</a:t>
            </a:r>
          </a:p>
          <a:p>
            <a:pPr algn="l"/>
            <a:r>
              <a:rPr lang="en-US" sz="2800" dirty="0"/>
              <a:t>Introduce the Topic</a:t>
            </a:r>
          </a:p>
          <a:p>
            <a:pPr algn="l"/>
            <a:r>
              <a:rPr lang="en-US" sz="2800" b="0" i="0" u="none" strike="noStrike" baseline="0" dirty="0"/>
              <a:t>Audience Relevance: Why should your audience care?</a:t>
            </a:r>
          </a:p>
          <a:p>
            <a:pPr algn="l"/>
            <a:r>
              <a:rPr lang="en-US" sz="2800" dirty="0"/>
              <a:t>Credibility Statement: Why are YOU presenting this?</a:t>
            </a:r>
          </a:p>
          <a:p>
            <a:pPr algn="l"/>
            <a:r>
              <a:rPr lang="en-US" sz="2800" dirty="0"/>
              <a:t>Central idea (we already drafted this)</a:t>
            </a:r>
            <a:endParaRPr lang="en-US" sz="2800" b="0" i="0" u="none" strike="noStrike" baseline="0" dirty="0"/>
          </a:p>
        </p:txBody>
      </p:sp>
    </p:spTree>
    <p:extLst>
      <p:ext uri="{BB962C8B-B14F-4D97-AF65-F5344CB8AC3E}">
        <p14:creationId xmlns:p14="http://schemas.microsoft.com/office/powerpoint/2010/main" val="2647452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BE121-C76E-09A5-3940-CF069637ED77}"/>
              </a:ext>
            </a:extLst>
          </p:cNvPr>
          <p:cNvSpPr>
            <a:spLocks noGrp="1"/>
          </p:cNvSpPr>
          <p:nvPr>
            <p:ph type="title"/>
          </p:nvPr>
        </p:nvSpPr>
        <p:spPr/>
        <p:txBody>
          <a:bodyPr/>
          <a:lstStyle/>
          <a:p>
            <a:r>
              <a:rPr lang="en-US" dirty="0"/>
              <a:t>Tips for Doing Research</a:t>
            </a:r>
          </a:p>
        </p:txBody>
      </p:sp>
      <p:sp>
        <p:nvSpPr>
          <p:cNvPr id="3" name="Content Placeholder 2">
            <a:extLst>
              <a:ext uri="{FF2B5EF4-FFF2-40B4-BE49-F238E27FC236}">
                <a16:creationId xmlns:a16="http://schemas.microsoft.com/office/drawing/2014/main" id="{29491C6D-ED07-BFB2-E911-333DB2450B48}"/>
              </a:ext>
            </a:extLst>
          </p:cNvPr>
          <p:cNvSpPr>
            <a:spLocks noGrp="1"/>
          </p:cNvSpPr>
          <p:nvPr>
            <p:ph idx="1"/>
          </p:nvPr>
        </p:nvSpPr>
        <p:spPr>
          <a:xfrm>
            <a:off x="1097280" y="1845733"/>
            <a:ext cx="10058400" cy="4570969"/>
          </a:xfrm>
        </p:spPr>
        <p:txBody>
          <a:bodyPr>
            <a:normAutofit lnSpcReduction="10000"/>
          </a:bodyPr>
          <a:lstStyle/>
          <a:p>
            <a:pPr>
              <a:buFont typeface="Arial" panose="020B0604020202020204" pitchFamily="34" charset="0"/>
              <a:buChar char="•"/>
            </a:pPr>
            <a:endParaRPr lang="en-US" dirty="0"/>
          </a:p>
          <a:p>
            <a:pPr lvl="1">
              <a:buFont typeface="Arial" panose="020B0604020202020204" pitchFamily="34" charset="0"/>
              <a:buChar char="•"/>
            </a:pPr>
            <a:r>
              <a:rPr lang="en-US" sz="3200" dirty="0"/>
              <a:t>Start early</a:t>
            </a:r>
          </a:p>
          <a:p>
            <a:pPr marL="201168" lvl="1" indent="0">
              <a:buNone/>
            </a:pPr>
            <a:endParaRPr lang="en-US" sz="3200" dirty="0"/>
          </a:p>
          <a:p>
            <a:pPr lvl="1">
              <a:buFont typeface="Arial" panose="020B0604020202020204" pitchFamily="34" charset="0"/>
              <a:buChar char="•"/>
            </a:pPr>
            <a:r>
              <a:rPr lang="en-US" sz="3200" dirty="0"/>
              <a:t>Make a preliminary bibliography</a:t>
            </a:r>
          </a:p>
          <a:p>
            <a:pPr marL="201168" lvl="1" indent="0">
              <a:buNone/>
            </a:pPr>
            <a:endParaRPr lang="en-US" sz="3200" dirty="0"/>
          </a:p>
          <a:p>
            <a:pPr lvl="1">
              <a:buFont typeface="Arial" panose="020B0604020202020204" pitchFamily="34" charset="0"/>
              <a:buChar char="•"/>
            </a:pPr>
            <a:r>
              <a:rPr lang="en-US" sz="3200" dirty="0"/>
              <a:t>Take notes efficiently</a:t>
            </a:r>
          </a:p>
          <a:p>
            <a:pPr lvl="8">
              <a:buFont typeface="Arial" panose="020B0604020202020204" pitchFamily="34" charset="0"/>
              <a:buChar char="•"/>
            </a:pPr>
            <a:r>
              <a:rPr lang="en-US" sz="2800" dirty="0"/>
              <a:t>Take plenty of notes</a:t>
            </a:r>
          </a:p>
          <a:p>
            <a:pPr lvl="8">
              <a:buFont typeface="Arial" panose="020B0604020202020204" pitchFamily="34" charset="0"/>
              <a:buChar char="•"/>
            </a:pPr>
            <a:r>
              <a:rPr lang="en-US" sz="2800" dirty="0"/>
              <a:t>Make a separate entry for each note</a:t>
            </a:r>
          </a:p>
          <a:p>
            <a:pPr lvl="8">
              <a:buFont typeface="Arial" panose="020B0604020202020204" pitchFamily="34" charset="0"/>
              <a:buChar char="•"/>
            </a:pPr>
            <a:r>
              <a:rPr lang="en-US" sz="2800" dirty="0"/>
              <a:t>Avoid plagiarism by distinguishing among quotes, paraphrases, and your own ideas.</a:t>
            </a:r>
          </a:p>
        </p:txBody>
      </p:sp>
      <p:pic>
        <p:nvPicPr>
          <p:cNvPr id="5" name="Picture 4">
            <a:extLst>
              <a:ext uri="{FF2B5EF4-FFF2-40B4-BE49-F238E27FC236}">
                <a16:creationId xmlns:a16="http://schemas.microsoft.com/office/drawing/2014/main" id="{7292A46F-6D03-0942-2DB0-6340E5AC1291}"/>
              </a:ext>
            </a:extLst>
          </p:cNvPr>
          <p:cNvPicPr>
            <a:picLocks noChangeAspect="1"/>
          </p:cNvPicPr>
          <p:nvPr/>
        </p:nvPicPr>
        <p:blipFill>
          <a:blip r:embed="rId2"/>
          <a:stretch>
            <a:fillRect/>
          </a:stretch>
        </p:blipFill>
        <p:spPr>
          <a:xfrm>
            <a:off x="8192992" y="1615145"/>
            <a:ext cx="2962688" cy="2724530"/>
          </a:xfrm>
          <a:prstGeom prst="rect">
            <a:avLst/>
          </a:prstGeom>
        </p:spPr>
      </p:pic>
    </p:spTree>
    <p:extLst>
      <p:ext uri="{BB962C8B-B14F-4D97-AF65-F5344CB8AC3E}">
        <p14:creationId xmlns:p14="http://schemas.microsoft.com/office/powerpoint/2010/main" val="2777700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446526-A25E-F04A-6CA4-A5D72CA09733}"/>
              </a:ext>
            </a:extLst>
          </p:cNvPr>
          <p:cNvPicPr>
            <a:picLocks noChangeAspect="1"/>
          </p:cNvPicPr>
          <p:nvPr/>
        </p:nvPicPr>
        <p:blipFill>
          <a:blip r:embed="rId2"/>
          <a:stretch>
            <a:fillRect/>
          </a:stretch>
        </p:blipFill>
        <p:spPr>
          <a:xfrm>
            <a:off x="0" y="33302"/>
            <a:ext cx="12192000" cy="6791396"/>
          </a:xfrm>
          <a:prstGeom prst="rect">
            <a:avLst/>
          </a:prstGeom>
        </p:spPr>
      </p:pic>
    </p:spTree>
    <p:extLst>
      <p:ext uri="{BB962C8B-B14F-4D97-AF65-F5344CB8AC3E}">
        <p14:creationId xmlns:p14="http://schemas.microsoft.com/office/powerpoint/2010/main" val="1880012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A538-44B2-2E7B-7209-132C14810BB2}"/>
              </a:ext>
            </a:extLst>
          </p:cNvPr>
          <p:cNvSpPr>
            <a:spLocks noGrp="1"/>
          </p:cNvSpPr>
          <p:nvPr>
            <p:ph type="title"/>
          </p:nvPr>
        </p:nvSpPr>
        <p:spPr/>
        <p:txBody>
          <a:bodyPr/>
          <a:lstStyle/>
          <a:p>
            <a:r>
              <a:rPr lang="en-US" dirty="0"/>
              <a:t>Another source: Interviewing</a:t>
            </a:r>
          </a:p>
        </p:txBody>
      </p:sp>
      <p:sp>
        <p:nvSpPr>
          <p:cNvPr id="3" name="Content Placeholder 2">
            <a:extLst>
              <a:ext uri="{FF2B5EF4-FFF2-40B4-BE49-F238E27FC236}">
                <a16:creationId xmlns:a16="http://schemas.microsoft.com/office/drawing/2014/main" id="{E82ACC4B-C68B-8238-A956-237ACB02E884}"/>
              </a:ext>
            </a:extLst>
          </p:cNvPr>
          <p:cNvSpPr>
            <a:spLocks noGrp="1"/>
          </p:cNvSpPr>
          <p:nvPr>
            <p:ph idx="1"/>
          </p:nvPr>
        </p:nvSpPr>
        <p:spPr>
          <a:xfrm>
            <a:off x="1097280" y="1845733"/>
            <a:ext cx="10058400" cy="4427845"/>
          </a:xfrm>
        </p:spPr>
        <p:txBody>
          <a:bodyPr>
            <a:normAutofit/>
          </a:bodyPr>
          <a:lstStyle/>
          <a:p>
            <a:r>
              <a:rPr lang="en-US" sz="2800" b="1" dirty="0"/>
              <a:t>Before the interview:</a:t>
            </a:r>
          </a:p>
          <a:p>
            <a:pPr lvl="1"/>
            <a:r>
              <a:rPr lang="en-US" sz="2800" dirty="0"/>
              <a:t>Define the purpose of the interview</a:t>
            </a:r>
          </a:p>
          <a:p>
            <a:pPr lvl="1"/>
            <a:r>
              <a:rPr lang="en-US" sz="2800" dirty="0"/>
              <a:t>Decide whom to interview</a:t>
            </a:r>
          </a:p>
          <a:p>
            <a:pPr lvl="1"/>
            <a:r>
              <a:rPr lang="en-US" sz="2800" dirty="0"/>
              <a:t>Arrange the interview and prepare your questions</a:t>
            </a:r>
          </a:p>
          <a:p>
            <a:r>
              <a:rPr lang="en-US" sz="2800" b="1" dirty="0"/>
              <a:t>During the interview:</a:t>
            </a:r>
          </a:p>
          <a:p>
            <a:pPr lvl="1"/>
            <a:r>
              <a:rPr lang="en-US" sz="2800" dirty="0"/>
              <a:t>Keep the interview on track</a:t>
            </a:r>
          </a:p>
          <a:p>
            <a:pPr lvl="1"/>
            <a:r>
              <a:rPr lang="en-US" sz="2800" dirty="0"/>
              <a:t>Listen carefully</a:t>
            </a:r>
          </a:p>
          <a:p>
            <a:r>
              <a:rPr lang="en-US" sz="2800" b="1" dirty="0"/>
              <a:t>After the interview:</a:t>
            </a:r>
          </a:p>
          <a:p>
            <a:pPr lvl="1"/>
            <a:r>
              <a:rPr lang="en-US" sz="2800" dirty="0"/>
              <a:t>Review your notes as soon as possible</a:t>
            </a:r>
          </a:p>
          <a:p>
            <a:endParaRPr lang="en-US" dirty="0"/>
          </a:p>
        </p:txBody>
      </p:sp>
      <p:pic>
        <p:nvPicPr>
          <p:cNvPr id="5" name="Picture 4">
            <a:extLst>
              <a:ext uri="{FF2B5EF4-FFF2-40B4-BE49-F238E27FC236}">
                <a16:creationId xmlns:a16="http://schemas.microsoft.com/office/drawing/2014/main" id="{476A7674-441A-EE59-CC33-60071E1D7CDE}"/>
              </a:ext>
            </a:extLst>
          </p:cNvPr>
          <p:cNvPicPr>
            <a:picLocks noChangeAspect="1"/>
          </p:cNvPicPr>
          <p:nvPr/>
        </p:nvPicPr>
        <p:blipFill>
          <a:blip r:embed="rId2"/>
          <a:stretch>
            <a:fillRect/>
          </a:stretch>
        </p:blipFill>
        <p:spPr>
          <a:xfrm>
            <a:off x="8395770" y="4079284"/>
            <a:ext cx="3445398" cy="2302667"/>
          </a:xfrm>
          <a:prstGeom prst="rect">
            <a:avLst/>
          </a:prstGeom>
        </p:spPr>
      </p:pic>
    </p:spTree>
    <p:extLst>
      <p:ext uri="{BB962C8B-B14F-4D97-AF65-F5344CB8AC3E}">
        <p14:creationId xmlns:p14="http://schemas.microsoft.com/office/powerpoint/2010/main" val="1144219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F9C1AC-CEBE-9D69-719E-32923BC9B26B}"/>
              </a:ext>
            </a:extLst>
          </p:cNvPr>
          <p:cNvSpPr>
            <a:spLocks noGrp="1"/>
          </p:cNvSpPr>
          <p:nvPr>
            <p:ph type="title"/>
          </p:nvPr>
        </p:nvSpPr>
        <p:spPr/>
        <p:txBody>
          <a:bodyPr>
            <a:normAutofit/>
          </a:bodyPr>
          <a:lstStyle/>
          <a:p>
            <a:r>
              <a:rPr lang="en-US" sz="5400" dirty="0"/>
              <a:t>Think about your research:</a:t>
            </a:r>
          </a:p>
        </p:txBody>
      </p:sp>
      <p:sp>
        <p:nvSpPr>
          <p:cNvPr id="3" name="Content Placeholder 2">
            <a:extLst>
              <a:ext uri="{FF2B5EF4-FFF2-40B4-BE49-F238E27FC236}">
                <a16:creationId xmlns:a16="http://schemas.microsoft.com/office/drawing/2014/main" id="{35EBDDBD-EDDD-03BB-5573-8EB53D39C12C}"/>
              </a:ext>
            </a:extLst>
          </p:cNvPr>
          <p:cNvSpPr>
            <a:spLocks noGrp="1"/>
          </p:cNvSpPr>
          <p:nvPr>
            <p:ph idx="1"/>
          </p:nvPr>
        </p:nvSpPr>
        <p:spPr>
          <a:xfrm>
            <a:off x="1097280" y="1845733"/>
            <a:ext cx="6543923" cy="4388089"/>
          </a:xfrm>
        </p:spPr>
        <p:txBody>
          <a:bodyPr>
            <a:normAutofit/>
          </a:bodyPr>
          <a:lstStyle/>
          <a:p>
            <a:r>
              <a:rPr lang="en-US" sz="2800" dirty="0"/>
              <a:t>If you think about </a:t>
            </a:r>
            <a:r>
              <a:rPr lang="en-US" sz="2800" b="1" dirty="0"/>
              <a:t>what you are finding</a:t>
            </a:r>
            <a:r>
              <a:rPr lang="en-US" sz="2800" dirty="0"/>
              <a:t> in your research, you will see your topic just a little bit differently. You will find </a:t>
            </a:r>
            <a:r>
              <a:rPr lang="en-US" sz="2800" b="1" dirty="0"/>
              <a:t>new relationships</a:t>
            </a:r>
            <a:r>
              <a:rPr lang="en-US" sz="2800" dirty="0"/>
              <a:t>, </a:t>
            </a:r>
            <a:r>
              <a:rPr lang="en-US" sz="2800" b="1" dirty="0"/>
              <a:t>develop new questions</a:t>
            </a:r>
            <a:r>
              <a:rPr lang="en-US" sz="2800" dirty="0"/>
              <a:t>, </a:t>
            </a:r>
            <a:r>
              <a:rPr lang="en-US" sz="2800" b="1" dirty="0"/>
              <a:t>explore new angles</a:t>
            </a:r>
            <a:r>
              <a:rPr lang="en-US" sz="2800" dirty="0"/>
              <a:t>. </a:t>
            </a:r>
          </a:p>
          <a:p>
            <a:r>
              <a:rPr lang="en-US" sz="2800" dirty="0"/>
              <a:t>As you learn more about the topic, you will formulate </a:t>
            </a:r>
            <a:r>
              <a:rPr lang="en-US" sz="2800" b="1" dirty="0"/>
              <a:t>a central idea</a:t>
            </a:r>
            <a:r>
              <a:rPr lang="en-US" sz="2800" dirty="0"/>
              <a:t>, begin to sketch out </a:t>
            </a:r>
            <a:r>
              <a:rPr lang="en-US" sz="2800" b="1" dirty="0"/>
              <a:t>main points and supporting points</a:t>
            </a:r>
            <a:r>
              <a:rPr lang="en-US" sz="2800" dirty="0"/>
              <a:t>, experiment with ways of </a:t>
            </a:r>
            <a:r>
              <a:rPr lang="en-US" sz="2800" b="0" i="0" u="none" strike="noStrike" baseline="0" dirty="0"/>
              <a:t>organizing your thoughts.</a:t>
            </a:r>
            <a:endParaRPr lang="en-US" sz="2800" dirty="0"/>
          </a:p>
        </p:txBody>
      </p:sp>
      <p:pic>
        <p:nvPicPr>
          <p:cNvPr id="5" name="Picture 4">
            <a:extLst>
              <a:ext uri="{FF2B5EF4-FFF2-40B4-BE49-F238E27FC236}">
                <a16:creationId xmlns:a16="http://schemas.microsoft.com/office/drawing/2014/main" id="{DD42E547-56B2-5A20-7828-B37CA4A8C1CA}"/>
              </a:ext>
            </a:extLst>
          </p:cNvPr>
          <p:cNvPicPr>
            <a:picLocks noChangeAspect="1"/>
          </p:cNvPicPr>
          <p:nvPr/>
        </p:nvPicPr>
        <p:blipFill>
          <a:blip r:embed="rId2"/>
          <a:stretch>
            <a:fillRect/>
          </a:stretch>
        </p:blipFill>
        <p:spPr>
          <a:xfrm>
            <a:off x="8074056" y="2386053"/>
            <a:ext cx="3778836" cy="2763179"/>
          </a:xfrm>
          <a:prstGeom prst="rect">
            <a:avLst/>
          </a:prstGeom>
        </p:spPr>
      </p:pic>
    </p:spTree>
    <p:extLst>
      <p:ext uri="{BB962C8B-B14F-4D97-AF65-F5344CB8AC3E}">
        <p14:creationId xmlns:p14="http://schemas.microsoft.com/office/powerpoint/2010/main" val="3887398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2E0F-D559-7295-30BA-14141BDAF479}"/>
              </a:ext>
            </a:extLst>
          </p:cNvPr>
          <p:cNvSpPr>
            <a:spLocks noGrp="1"/>
          </p:cNvSpPr>
          <p:nvPr>
            <p:ph type="title"/>
          </p:nvPr>
        </p:nvSpPr>
        <p:spPr>
          <a:xfrm>
            <a:off x="4975123" y="104004"/>
            <a:ext cx="6368142" cy="1450757"/>
          </a:xfrm>
        </p:spPr>
        <p:txBody>
          <a:bodyPr>
            <a:normAutofit/>
          </a:bodyPr>
          <a:lstStyle/>
          <a:p>
            <a:r>
              <a:rPr lang="en-US" sz="5000" dirty="0"/>
              <a:t>Mini Research Challenge</a:t>
            </a:r>
          </a:p>
        </p:txBody>
      </p:sp>
      <p:sp>
        <p:nvSpPr>
          <p:cNvPr id="3" name="Content Placeholder 2">
            <a:extLst>
              <a:ext uri="{FF2B5EF4-FFF2-40B4-BE49-F238E27FC236}">
                <a16:creationId xmlns:a16="http://schemas.microsoft.com/office/drawing/2014/main" id="{0D092588-47BC-B818-0503-9A82459BE419}"/>
              </a:ext>
            </a:extLst>
          </p:cNvPr>
          <p:cNvSpPr>
            <a:spLocks noGrp="1"/>
          </p:cNvSpPr>
          <p:nvPr>
            <p:ph idx="1"/>
          </p:nvPr>
        </p:nvSpPr>
        <p:spPr>
          <a:xfrm>
            <a:off x="5239353" y="2692567"/>
            <a:ext cx="6368142" cy="2428074"/>
          </a:xfrm>
        </p:spPr>
        <p:txBody>
          <a:bodyPr>
            <a:normAutofit/>
          </a:bodyPr>
          <a:lstStyle/>
          <a:p>
            <a:endParaRPr lang="en-US" sz="3200" dirty="0"/>
          </a:p>
          <a:p>
            <a:r>
              <a:rPr lang="en-US" sz="3200" dirty="0"/>
              <a:t>With your partner, find one source that supports your topic and central idea. You will have 5 minutes.</a:t>
            </a:r>
          </a:p>
        </p:txBody>
      </p:sp>
      <p:pic>
        <p:nvPicPr>
          <p:cNvPr id="5" name="Picture 4" descr="A magnifying glass and a paper with words&#10;&#10;AI-generated content may be incorrect.">
            <a:extLst>
              <a:ext uri="{FF2B5EF4-FFF2-40B4-BE49-F238E27FC236}">
                <a16:creationId xmlns:a16="http://schemas.microsoft.com/office/drawing/2014/main" id="{6C8D94D5-9F98-682A-3734-BB33170BE4A1}"/>
              </a:ext>
            </a:extLst>
          </p:cNvPr>
          <p:cNvPicPr>
            <a:picLocks noChangeAspect="1"/>
          </p:cNvPicPr>
          <p:nvPr/>
        </p:nvPicPr>
        <p:blipFill>
          <a:blip r:embed="rId2">
            <a:extLst>
              <a:ext uri="{28A0092B-C50C-407E-A947-70E740481C1C}">
                <a14:useLocalDpi xmlns:a14="http://schemas.microsoft.com/office/drawing/2010/main" val="0"/>
              </a:ext>
            </a:extLst>
          </a:blip>
          <a:srcRect l="17406" r="14846" b="-2"/>
          <a:stretch/>
        </p:blipFill>
        <p:spPr>
          <a:xfrm>
            <a:off x="20" y="-12128"/>
            <a:ext cx="4654276" cy="6870127"/>
          </a:xfrm>
          <a:prstGeom prst="rect">
            <a:avLst/>
          </a:prstGeom>
        </p:spPr>
      </p:pic>
    </p:spTree>
    <p:extLst>
      <p:ext uri="{BB962C8B-B14F-4D97-AF65-F5344CB8AC3E}">
        <p14:creationId xmlns:p14="http://schemas.microsoft.com/office/powerpoint/2010/main" val="3240363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183D2-F958-CF83-E7CF-B695A9440A38}"/>
              </a:ext>
            </a:extLst>
          </p:cNvPr>
          <p:cNvSpPr>
            <a:spLocks noGrp="1"/>
          </p:cNvSpPr>
          <p:nvPr>
            <p:ph type="title"/>
          </p:nvPr>
        </p:nvSpPr>
        <p:spPr/>
        <p:txBody>
          <a:bodyPr/>
          <a:lstStyle/>
          <a:p>
            <a:r>
              <a:rPr lang="en-US" b="1" dirty="0"/>
              <a:t>IEEE</a:t>
            </a:r>
            <a:r>
              <a:rPr lang="en-US" dirty="0"/>
              <a:t> Referencing </a:t>
            </a:r>
          </a:p>
        </p:txBody>
      </p:sp>
      <p:sp>
        <p:nvSpPr>
          <p:cNvPr id="3" name="Content Placeholder 2">
            <a:extLst>
              <a:ext uri="{FF2B5EF4-FFF2-40B4-BE49-F238E27FC236}">
                <a16:creationId xmlns:a16="http://schemas.microsoft.com/office/drawing/2014/main" id="{8D62282D-6EF3-3BF3-51B6-C997CC9A0D3B}"/>
              </a:ext>
            </a:extLst>
          </p:cNvPr>
          <p:cNvSpPr>
            <a:spLocks noGrp="1"/>
          </p:cNvSpPr>
          <p:nvPr>
            <p:ph idx="1"/>
          </p:nvPr>
        </p:nvSpPr>
        <p:spPr>
          <a:xfrm>
            <a:off x="1097280" y="1845733"/>
            <a:ext cx="10058400" cy="4229063"/>
          </a:xfrm>
        </p:spPr>
        <p:txBody>
          <a:bodyPr>
            <a:normAutofit fontScale="92500"/>
          </a:bodyPr>
          <a:lstStyle/>
          <a:p>
            <a:endParaRPr lang="en-US" dirty="0"/>
          </a:p>
          <a:p>
            <a:r>
              <a:rPr lang="en-US" sz="3200" dirty="0"/>
              <a:t>The Institute of Electrical and Electronics Engineers (IEEE) pronounced “I-triple-E” is a style for formatting research papers and citing sources used in all branches of engineering, computer science, and other technological fields. This reference list will be after your outline as well as at the end of your PowerPoint.</a:t>
            </a:r>
          </a:p>
          <a:p>
            <a:pPr marL="0" indent="0">
              <a:buNone/>
            </a:pPr>
            <a:endParaRPr lang="en-US" sz="3200" dirty="0"/>
          </a:p>
          <a:p>
            <a:r>
              <a:rPr lang="en-US" sz="3200" dirty="0">
                <a:hlinkClick r:id="rId2"/>
              </a:rPr>
              <a:t>https://owl.purdue.edu/owl/research_and_citation/ieee_style/index.html</a:t>
            </a:r>
            <a:endParaRPr lang="en-US" sz="3200" dirty="0"/>
          </a:p>
          <a:p>
            <a:endParaRPr lang="en-US" dirty="0"/>
          </a:p>
        </p:txBody>
      </p:sp>
    </p:spTree>
    <p:extLst>
      <p:ext uri="{BB962C8B-B14F-4D97-AF65-F5344CB8AC3E}">
        <p14:creationId xmlns:p14="http://schemas.microsoft.com/office/powerpoint/2010/main" val="1933224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A67CA-74D5-4EFC-913D-C86EF8BC3FCE}"/>
              </a:ext>
            </a:extLst>
          </p:cNvPr>
          <p:cNvSpPr>
            <a:spLocks noGrp="1"/>
          </p:cNvSpPr>
          <p:nvPr>
            <p:ph type="title"/>
          </p:nvPr>
        </p:nvSpPr>
        <p:spPr/>
        <p:txBody>
          <a:bodyPr/>
          <a:lstStyle/>
          <a:p>
            <a:r>
              <a:rPr lang="en-US" dirty="0"/>
              <a:t>Oral Referencing</a:t>
            </a:r>
          </a:p>
        </p:txBody>
      </p:sp>
      <p:sp>
        <p:nvSpPr>
          <p:cNvPr id="3" name="Content Placeholder 2">
            <a:extLst>
              <a:ext uri="{FF2B5EF4-FFF2-40B4-BE49-F238E27FC236}">
                <a16:creationId xmlns:a16="http://schemas.microsoft.com/office/drawing/2014/main" id="{D8568BD1-F0AE-9A2E-7135-B8424161DE20}"/>
              </a:ext>
            </a:extLst>
          </p:cNvPr>
          <p:cNvSpPr>
            <a:spLocks noGrp="1"/>
          </p:cNvSpPr>
          <p:nvPr>
            <p:ph idx="1"/>
          </p:nvPr>
        </p:nvSpPr>
        <p:spPr>
          <a:xfrm>
            <a:off x="1097280" y="1845734"/>
            <a:ext cx="10058400" cy="4725663"/>
          </a:xfrm>
        </p:spPr>
        <p:txBody>
          <a:bodyPr>
            <a:normAutofit fontScale="77500" lnSpcReduction="20000"/>
          </a:bodyPr>
          <a:lstStyle/>
          <a:p>
            <a:pPr marL="0" indent="0">
              <a:buNone/>
            </a:pPr>
            <a:r>
              <a:rPr lang="en-US" sz="3600" dirty="0"/>
              <a:t>When you reference a study, statistic, anecdote, or information that is not your own, you reference it while speaking.</a:t>
            </a:r>
          </a:p>
          <a:p>
            <a:pPr marL="0" indent="0">
              <a:buNone/>
            </a:pPr>
            <a:endParaRPr lang="en-US" sz="3600" dirty="0"/>
          </a:p>
          <a:p>
            <a:pPr marL="0" indent="0">
              <a:buNone/>
            </a:pPr>
            <a:r>
              <a:rPr lang="en-US" sz="3600" dirty="0"/>
              <a:t>In most cases, you will need to identify some combination of the following:</a:t>
            </a:r>
          </a:p>
          <a:p>
            <a:pPr lvl="1"/>
            <a:r>
              <a:rPr lang="en-US" sz="3600" dirty="0"/>
              <a:t>The book, magazine, newspaper, or Web document you are citing.</a:t>
            </a:r>
          </a:p>
          <a:p>
            <a:pPr lvl="1"/>
            <a:r>
              <a:rPr lang="en-US" sz="3600" dirty="0"/>
              <a:t>The author or sponsoring organization of the document.</a:t>
            </a:r>
          </a:p>
          <a:p>
            <a:pPr lvl="1"/>
            <a:r>
              <a:rPr lang="en-US" sz="3600" dirty="0"/>
              <a:t>The author’s qualifications with regard to the topic.</a:t>
            </a:r>
          </a:p>
          <a:p>
            <a:pPr lvl="1"/>
            <a:r>
              <a:rPr lang="en-US" sz="3600" dirty="0"/>
              <a:t>The date on which the document was published, posted, or updated.</a:t>
            </a:r>
          </a:p>
          <a:p>
            <a:r>
              <a:rPr lang="en-US" sz="3200" dirty="0">
                <a:hlinkClick r:id="rId2"/>
              </a:rPr>
              <a:t>https://www.youtube.com/watch?v=iwNdNbKVrQA</a:t>
            </a:r>
            <a:endParaRPr lang="en-US" sz="3200" dirty="0"/>
          </a:p>
          <a:p>
            <a:endParaRPr lang="en-US" sz="3200" dirty="0"/>
          </a:p>
        </p:txBody>
      </p:sp>
    </p:spTree>
    <p:extLst>
      <p:ext uri="{BB962C8B-B14F-4D97-AF65-F5344CB8AC3E}">
        <p14:creationId xmlns:p14="http://schemas.microsoft.com/office/powerpoint/2010/main" val="326216476"/>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64EA000E02C4145A6226138A99A1511" ma:contentTypeVersion="3" ma:contentTypeDescription="Create a new document." ma:contentTypeScope="" ma:versionID="bc4419da51b6618306313ffa484fecd9">
  <xsd:schema xmlns:xsd="http://www.w3.org/2001/XMLSchema" xmlns:xs="http://www.w3.org/2001/XMLSchema" xmlns:p="http://schemas.microsoft.com/office/2006/metadata/properties" xmlns:ns2="31fd403b-1096-40e4-b72b-dc00d95509fe" targetNamespace="http://schemas.microsoft.com/office/2006/metadata/properties" ma:root="true" ma:fieldsID="e71713b955cc6b7349fbc4946c82b0cf" ns2:_="">
    <xsd:import namespace="31fd403b-1096-40e4-b72b-dc00d95509fe"/>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1fd403b-1096-40e4-b72b-dc00d95509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DD5B34D-95C9-41A9-B04C-2A066F1D6D83}">
  <ds:schemaRefs>
    <ds:schemaRef ds:uri="http://schemas.microsoft.com/sharepoint/v3/contenttype/forms"/>
  </ds:schemaRefs>
</ds:datastoreItem>
</file>

<file path=customXml/itemProps2.xml><?xml version="1.0" encoding="utf-8"?>
<ds:datastoreItem xmlns:ds="http://schemas.openxmlformats.org/officeDocument/2006/customXml" ds:itemID="{90B3CEB0-77B1-4EC4-B55C-9657FE68A6E2}">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FD15D81-117E-4BC2-A764-FF183F67E7B1}"/>
</file>

<file path=docProps/app.xml><?xml version="1.0" encoding="utf-8"?>
<Properties xmlns="http://schemas.openxmlformats.org/officeDocument/2006/extended-properties" xmlns:vt="http://schemas.openxmlformats.org/officeDocument/2006/docPropsVTypes">
  <Template>Retrospect</Template>
  <TotalTime>1384</TotalTime>
  <Words>1724</Words>
  <Application>Microsoft Office PowerPoint</Application>
  <PresentationFormat>Widescreen</PresentationFormat>
  <Paragraphs>130</Paragraphs>
  <Slides>27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Aptos</vt:lpstr>
      <vt:lpstr>Arial</vt:lpstr>
      <vt:lpstr>Calibri</vt:lpstr>
      <vt:lpstr>Calibri Light</vt:lpstr>
      <vt:lpstr>StoneInformalStd-Medium</vt:lpstr>
      <vt:lpstr>Wingdings</vt:lpstr>
      <vt:lpstr>Retrospect</vt:lpstr>
      <vt:lpstr>   Communication Skills for Engineers (COMM 402-EC10)  Week 4 – Sessions 7&amp;8</vt:lpstr>
      <vt:lpstr>Before Writing a Speech: Gathering Materials</vt:lpstr>
      <vt:lpstr>Tips for Doing Research</vt:lpstr>
      <vt:lpstr>PowerPoint Presentation</vt:lpstr>
      <vt:lpstr>Another source: Interviewing</vt:lpstr>
      <vt:lpstr>Think about your research:</vt:lpstr>
      <vt:lpstr>Mini Research Challenge</vt:lpstr>
      <vt:lpstr>IEEE Referencing </vt:lpstr>
      <vt:lpstr>Oral Referencing</vt:lpstr>
      <vt:lpstr>Further Examples:</vt:lpstr>
      <vt:lpstr>How to structure your speech</vt:lpstr>
      <vt:lpstr>Informative Speech Example</vt:lpstr>
      <vt:lpstr>PowerPoint Presentation</vt:lpstr>
      <vt:lpstr>The Introduction</vt:lpstr>
      <vt:lpstr>Tips for the Introduction</vt:lpstr>
      <vt:lpstr>Central Idea:   It is a concise statement of what you will say in your speech, and it usually crystallizes in your thinking after you have done your research and have decided on the main points of your speech. The central idea usually encapsulates the main points to be developed in the body of your speech.</vt:lpstr>
      <vt:lpstr>Body Paragraphs</vt:lpstr>
      <vt:lpstr>PowerPoint Presentation</vt:lpstr>
      <vt:lpstr>Clear organization is vital to public speaking.   Listeners must be able to follow the progression of ideas in a speech from beginning to end.</vt:lpstr>
      <vt:lpstr>Activity:</vt:lpstr>
      <vt:lpstr>Supporting Materials:  By themselves, main points are only assertions. Listeners need supporting materials to accept what a speaker says.</vt:lpstr>
      <vt:lpstr>Fill out the table to figure out your supporting materials:</vt:lpstr>
      <vt:lpstr>The Conclusion</vt:lpstr>
      <vt:lpstr>Different ways to end:  1. Summarize your speech 2. End with a quote 3. Make a dramatic statement 4. Refer to the introduction</vt:lpstr>
      <vt:lpstr>Tips for the Conclusion:</vt:lpstr>
      <vt:lpstr>PowerPoint Presentation</vt:lpstr>
      <vt:lpstr>Designing the Introduction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Stefany SALEMEH</dc:creator>
  <cp:lastModifiedBy>Stefany Salemeh</cp:lastModifiedBy>
  <cp:revision>10</cp:revision>
  <dcterms:created xsi:type="dcterms:W3CDTF">2025-02-18T18:08:06Z</dcterms:created>
  <dcterms:modified xsi:type="dcterms:W3CDTF">2026-02-20T10:46:23Z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0x010100C64EA000E02C4145A6226138A99A1511</vt:lpwstr>
  </property>
</Properties>
</file>

<file path=docProps/thumbnail.jpeg>
</file>